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38"/>
    <p:sldId id="257" r:id="rId39"/>
    <p:sldId id="258" r:id="rId40"/>
    <p:sldId id="259" r:id="rId41"/>
    <p:sldId id="260" r:id="rId42"/>
    <p:sldId id="261" r:id="rId43"/>
    <p:sldId id="262" r:id="rId44"/>
    <p:sldId id="263" r:id="rId45"/>
    <p:sldId id="264" r:id="rId46"/>
    <p:sldId id="265" r:id="rId47"/>
    <p:sldId id="266" r:id="rId48"/>
    <p:sldId id="267" r:id="rId49"/>
    <p:sldId id="268" r:id="rId50"/>
    <p:sldId id="269" r:id="rId51"/>
    <p:sldId id="270" r:id="rId52"/>
    <p:sldId id="271" r:id="rId53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DM Sans" charset="1" panose="00000000000000000000"/>
      <p:regular r:id="rId10"/>
    </p:embeddedFont>
    <p:embeddedFont>
      <p:font typeface="DM Sans Bold" charset="1" panose="00000000000000000000"/>
      <p:regular r:id="rId11"/>
    </p:embeddedFont>
    <p:embeddedFont>
      <p:font typeface="DM Sans Italics" charset="1" panose="00000000000000000000"/>
      <p:regular r:id="rId12"/>
    </p:embeddedFont>
    <p:embeddedFont>
      <p:font typeface="DM Sans Bold Italics" charset="1" panose="00000000000000000000"/>
      <p:regular r:id="rId13"/>
    </p:embeddedFont>
    <p:embeddedFont>
      <p:font typeface="Canva Sans" charset="1" panose="020B0503030501040103"/>
      <p:regular r:id="rId14"/>
    </p:embeddedFont>
    <p:embeddedFont>
      <p:font typeface="Canva Sans Bold" charset="1" panose="020B0803030501040103"/>
      <p:regular r:id="rId15"/>
    </p:embeddedFont>
    <p:embeddedFont>
      <p:font typeface="Canva Sans Italics" charset="1" panose="020B0503030501040103"/>
      <p:regular r:id="rId16"/>
    </p:embeddedFont>
    <p:embeddedFont>
      <p:font typeface="Canva Sans Bold Italics" charset="1" panose="020B0803030501040103"/>
      <p:regular r:id="rId17"/>
    </p:embeddedFont>
    <p:embeddedFont>
      <p:font typeface="Canva Sans Medium" charset="1" panose="020B0603030501040103"/>
      <p:regular r:id="rId18"/>
    </p:embeddedFont>
    <p:embeddedFont>
      <p:font typeface="Canva Sans Medium Italics" charset="1" panose="020B0603030501040103"/>
      <p:regular r:id="rId19"/>
    </p:embeddedFont>
    <p:embeddedFont>
      <p:font typeface="Now" charset="1" panose="00000500000000000000"/>
      <p:regular r:id="rId20"/>
    </p:embeddedFont>
    <p:embeddedFont>
      <p:font typeface="Now Bold" charset="1" panose="00000800000000000000"/>
      <p:regular r:id="rId21"/>
    </p:embeddedFont>
    <p:embeddedFont>
      <p:font typeface="Now Thin" charset="1" panose="00000300000000000000"/>
      <p:regular r:id="rId22"/>
    </p:embeddedFont>
    <p:embeddedFont>
      <p:font typeface="Now Light" charset="1" panose="00000400000000000000"/>
      <p:regular r:id="rId23"/>
    </p:embeddedFont>
    <p:embeddedFont>
      <p:font typeface="Now Medium" charset="1" panose="00000600000000000000"/>
      <p:regular r:id="rId24"/>
    </p:embeddedFont>
    <p:embeddedFont>
      <p:font typeface="Now Heavy" charset="1" panose="00000A00000000000000"/>
      <p:regular r:id="rId25"/>
    </p:embeddedFont>
    <p:embeddedFont>
      <p:font typeface="Open Sauce" charset="1" panose="00000500000000000000"/>
      <p:regular r:id="rId26"/>
    </p:embeddedFont>
    <p:embeddedFont>
      <p:font typeface="Open Sauce Bold" charset="1" panose="00000800000000000000"/>
      <p:regular r:id="rId27"/>
    </p:embeddedFont>
    <p:embeddedFont>
      <p:font typeface="Open Sauce Italics" charset="1" panose="00000500000000000000"/>
      <p:regular r:id="rId28"/>
    </p:embeddedFont>
    <p:embeddedFont>
      <p:font typeface="Open Sauce Bold Italics" charset="1" panose="00000800000000000000"/>
      <p:regular r:id="rId29"/>
    </p:embeddedFont>
    <p:embeddedFont>
      <p:font typeface="Open Sauce Light" charset="1" panose="00000400000000000000"/>
      <p:regular r:id="rId30"/>
    </p:embeddedFont>
    <p:embeddedFont>
      <p:font typeface="Open Sauce Light Italics" charset="1" panose="00000400000000000000"/>
      <p:regular r:id="rId31"/>
    </p:embeddedFont>
    <p:embeddedFont>
      <p:font typeface="Open Sauce Medium" charset="1" panose="00000600000000000000"/>
      <p:regular r:id="rId32"/>
    </p:embeddedFont>
    <p:embeddedFont>
      <p:font typeface="Open Sauce Medium Italics" charset="1" panose="00000600000000000000"/>
      <p:regular r:id="rId33"/>
    </p:embeddedFont>
    <p:embeddedFont>
      <p:font typeface="Open Sauce Semi-Bold" charset="1" panose="00000700000000000000"/>
      <p:regular r:id="rId34"/>
    </p:embeddedFont>
    <p:embeddedFont>
      <p:font typeface="Open Sauce Semi-Bold Italics" charset="1" panose="00000700000000000000"/>
      <p:regular r:id="rId35"/>
    </p:embeddedFont>
    <p:embeddedFont>
      <p:font typeface="Open Sauce Heavy" charset="1" panose="00000A00000000000000"/>
      <p:regular r:id="rId36"/>
    </p:embeddedFont>
    <p:embeddedFont>
      <p:font typeface="Open Sauce Heavy Italics" charset="1" panose="00000A0000000000000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slides/slide1.xml" Type="http://schemas.openxmlformats.org/officeDocument/2006/relationships/slide"/><Relationship Id="rId39" Target="slides/slide2.xml" Type="http://schemas.openxmlformats.org/officeDocument/2006/relationships/slide"/><Relationship Id="rId4" Target="theme/theme1.xml" Type="http://schemas.openxmlformats.org/officeDocument/2006/relationships/theme"/><Relationship Id="rId40" Target="slides/slide3.xml" Type="http://schemas.openxmlformats.org/officeDocument/2006/relationships/slide"/><Relationship Id="rId41" Target="slides/slide4.xml" Type="http://schemas.openxmlformats.org/officeDocument/2006/relationships/slide"/><Relationship Id="rId42" Target="slides/slide5.xml" Type="http://schemas.openxmlformats.org/officeDocument/2006/relationships/slide"/><Relationship Id="rId43" Target="slides/slide6.xml" Type="http://schemas.openxmlformats.org/officeDocument/2006/relationships/slide"/><Relationship Id="rId44" Target="slides/slide7.xml" Type="http://schemas.openxmlformats.org/officeDocument/2006/relationships/slide"/><Relationship Id="rId45" Target="slides/slide8.xml" Type="http://schemas.openxmlformats.org/officeDocument/2006/relationships/slide"/><Relationship Id="rId46" Target="slides/slide9.xml" Type="http://schemas.openxmlformats.org/officeDocument/2006/relationships/slide"/><Relationship Id="rId47" Target="slides/slide10.xml" Type="http://schemas.openxmlformats.org/officeDocument/2006/relationships/slide"/><Relationship Id="rId48" Target="slides/slide11.xml" Type="http://schemas.openxmlformats.org/officeDocument/2006/relationships/slide"/><Relationship Id="rId49" Target="slides/slide12.xml" Type="http://schemas.openxmlformats.org/officeDocument/2006/relationships/slide"/><Relationship Id="rId5" Target="tableStyles.xml" Type="http://schemas.openxmlformats.org/officeDocument/2006/relationships/tableStyles"/><Relationship Id="rId50" Target="slides/slide13.xml" Type="http://schemas.openxmlformats.org/officeDocument/2006/relationships/slide"/><Relationship Id="rId51" Target="slides/slide14.xml" Type="http://schemas.openxmlformats.org/officeDocument/2006/relationships/slide"/><Relationship Id="rId52" Target="slides/slide15.xml" Type="http://schemas.openxmlformats.org/officeDocument/2006/relationships/slide"/><Relationship Id="rId53" Target="slides/slide16.xml" Type="http://schemas.openxmlformats.org/officeDocument/2006/relationships/slide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Relationship Id="rId3" Target="../media/image27.svg" Type="http://schemas.openxmlformats.org/officeDocument/2006/relationships/image"/><Relationship Id="rId4" Target="../media/image28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Relationship Id="rId3" Target="../media/image30.png" Type="http://schemas.openxmlformats.org/officeDocument/2006/relationships/image"/><Relationship Id="rId4" Target="../media/image31.svg" Type="http://schemas.openxmlformats.org/officeDocument/2006/relationships/image"/><Relationship Id="rId5" Target="../media/image32.png" Type="http://schemas.openxmlformats.org/officeDocument/2006/relationships/image"/><Relationship Id="rId6" Target="../media/image33.svg" Type="http://schemas.openxmlformats.org/officeDocument/2006/relationships/image"/><Relationship Id="rId7" Target="../media/image34.png" Type="http://schemas.openxmlformats.org/officeDocument/2006/relationships/image"/><Relationship Id="rId8" Target="../media/image35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jpeg" Type="http://schemas.openxmlformats.org/officeDocument/2006/relationships/image"/><Relationship Id="rId3" Target="../media/image37.png" Type="http://schemas.openxmlformats.org/officeDocument/2006/relationships/image"/><Relationship Id="rId4" Target="../media/image38.svg" Type="http://schemas.openxmlformats.org/officeDocument/2006/relationships/image"/><Relationship Id="rId5" Target="../media/image39.png" Type="http://schemas.openxmlformats.org/officeDocument/2006/relationships/image"/><Relationship Id="rId6" Target="../media/image40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11.png" Type="http://schemas.openxmlformats.org/officeDocument/2006/relationships/image"/><Relationship Id="rId5" Target="../media/image41.jpeg" Type="http://schemas.openxmlformats.org/officeDocument/2006/relationships/image"/><Relationship Id="rId6" Target="../media/image42.png" Type="http://schemas.openxmlformats.org/officeDocument/2006/relationships/image"/><Relationship Id="rId7" Target="../media/image43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44.jpe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45.png" Type="http://schemas.openxmlformats.org/officeDocument/2006/relationships/image"/><Relationship Id="rId8" Target="../media/image46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1.png" Type="http://schemas.openxmlformats.org/officeDocument/2006/relationships/image"/><Relationship Id="rId5" Target="../media/image12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14.sv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15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Relationship Id="rId3" Target="../media/image17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Relationship Id="rId3" Target="../media/image19.png" Type="http://schemas.openxmlformats.org/officeDocument/2006/relationships/image"/><Relationship Id="rId4" Target="../media/image20.svg" Type="http://schemas.openxmlformats.org/officeDocument/2006/relationships/image"/><Relationship Id="rId5" Target="../media/image21.png" Type="http://schemas.openxmlformats.org/officeDocument/2006/relationships/image"/><Relationship Id="rId6" Target="../media/image22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Relationship Id="rId3" Target="../media/image19.png" Type="http://schemas.openxmlformats.org/officeDocument/2006/relationships/image"/><Relationship Id="rId4" Target="../media/image20.svg" Type="http://schemas.openxmlformats.org/officeDocument/2006/relationships/image"/><Relationship Id="rId5" Target="../media/image23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jpeg" Type="http://schemas.openxmlformats.org/officeDocument/2006/relationships/image"/><Relationship Id="rId3" Target="../media/image23.pn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9.png" Type="http://schemas.openxmlformats.org/officeDocument/2006/relationships/image"/><Relationship Id="rId4" Target="../media/image10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-45982"/>
            <a:ext cx="15501768" cy="10744559"/>
          </a:xfrm>
          <a:custGeom>
            <a:avLst/>
            <a:gdLst/>
            <a:ahLst/>
            <a:cxnLst/>
            <a:rect r="r" b="b" t="t" l="l"/>
            <a:pathLst>
              <a:path h="10744559" w="15501768">
                <a:moveTo>
                  <a:pt x="0" y="0"/>
                </a:moveTo>
                <a:lnTo>
                  <a:pt x="15501768" y="0"/>
                </a:lnTo>
                <a:lnTo>
                  <a:pt x="15501768" y="10744559"/>
                </a:lnTo>
                <a:lnTo>
                  <a:pt x="0" y="107445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-44275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897689" y="-1791025"/>
            <a:ext cx="4066773" cy="4066773"/>
          </a:xfrm>
          <a:custGeom>
            <a:avLst/>
            <a:gdLst/>
            <a:ahLst/>
            <a:cxnLst/>
            <a:rect r="r" b="b" t="t" l="l"/>
            <a:pathLst>
              <a:path h="4066773" w="4066773">
                <a:moveTo>
                  <a:pt x="0" y="0"/>
                </a:moveTo>
                <a:lnTo>
                  <a:pt x="4066773" y="0"/>
                </a:lnTo>
                <a:lnTo>
                  <a:pt x="4066773" y="4066773"/>
                </a:lnTo>
                <a:lnTo>
                  <a:pt x="0" y="40667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004687" y="8319201"/>
            <a:ext cx="4066773" cy="4066773"/>
          </a:xfrm>
          <a:custGeom>
            <a:avLst/>
            <a:gdLst/>
            <a:ahLst/>
            <a:cxnLst/>
            <a:rect r="r" b="b" t="t" l="l"/>
            <a:pathLst>
              <a:path h="4066773" w="4066773">
                <a:moveTo>
                  <a:pt x="0" y="0"/>
                </a:moveTo>
                <a:lnTo>
                  <a:pt x="4066774" y="0"/>
                </a:lnTo>
                <a:lnTo>
                  <a:pt x="4066774" y="4066773"/>
                </a:lnTo>
                <a:lnTo>
                  <a:pt x="0" y="40667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28700" y="1190957"/>
            <a:ext cx="750581" cy="931873"/>
          </a:xfrm>
          <a:custGeom>
            <a:avLst/>
            <a:gdLst/>
            <a:ahLst/>
            <a:cxnLst/>
            <a:rect r="r" b="b" t="t" l="l"/>
            <a:pathLst>
              <a:path h="931873" w="750581">
                <a:moveTo>
                  <a:pt x="0" y="0"/>
                </a:moveTo>
                <a:lnTo>
                  <a:pt x="750581" y="0"/>
                </a:lnTo>
                <a:lnTo>
                  <a:pt x="750581" y="931873"/>
                </a:lnTo>
                <a:lnTo>
                  <a:pt x="0" y="9318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4707731" y="3011723"/>
            <a:ext cx="8872538" cy="4629150"/>
            <a:chOff x="0" y="0"/>
            <a:chExt cx="2336800" cy="12192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336800" cy="1219200"/>
            </a:xfrm>
            <a:custGeom>
              <a:avLst/>
              <a:gdLst/>
              <a:ahLst/>
              <a:cxnLst/>
              <a:rect r="r" b="b" t="t" l="l"/>
              <a:pathLst>
                <a:path h="1219200" w="2336800">
                  <a:moveTo>
                    <a:pt x="6108" y="0"/>
                  </a:moveTo>
                  <a:lnTo>
                    <a:pt x="2330692" y="0"/>
                  </a:lnTo>
                  <a:cubicBezTo>
                    <a:pt x="2334065" y="0"/>
                    <a:pt x="2336800" y="2735"/>
                    <a:pt x="2336800" y="6108"/>
                  </a:cubicBezTo>
                  <a:lnTo>
                    <a:pt x="2336800" y="1213092"/>
                  </a:lnTo>
                  <a:cubicBezTo>
                    <a:pt x="2336800" y="1216465"/>
                    <a:pt x="2334065" y="1219200"/>
                    <a:pt x="2330692" y="1219200"/>
                  </a:cubicBezTo>
                  <a:lnTo>
                    <a:pt x="6108" y="1219200"/>
                  </a:lnTo>
                  <a:cubicBezTo>
                    <a:pt x="2735" y="1219200"/>
                    <a:pt x="0" y="1216465"/>
                    <a:pt x="0" y="1213092"/>
                  </a:cubicBezTo>
                  <a:lnTo>
                    <a:pt x="0" y="6108"/>
                  </a:lnTo>
                  <a:cubicBezTo>
                    <a:pt x="0" y="2735"/>
                    <a:pt x="2735" y="0"/>
                    <a:pt x="6108" y="0"/>
                  </a:cubicBezTo>
                  <a:close/>
                </a:path>
              </a:pathLst>
            </a:custGeom>
            <a:solidFill>
              <a:srgbClr val="00569E">
                <a:alpha val="81961"/>
              </a:srgbClr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28575"/>
              <a:ext cx="2336800" cy="12477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0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409075" y="824103"/>
            <a:ext cx="1548084" cy="1451646"/>
          </a:xfrm>
          <a:custGeom>
            <a:avLst/>
            <a:gdLst/>
            <a:ahLst/>
            <a:cxnLst/>
            <a:rect r="r" b="b" t="t" l="l"/>
            <a:pathLst>
              <a:path h="1451646" w="1548084">
                <a:moveTo>
                  <a:pt x="0" y="0"/>
                </a:moveTo>
                <a:lnTo>
                  <a:pt x="1548083" y="0"/>
                </a:lnTo>
                <a:lnTo>
                  <a:pt x="1548083" y="1451645"/>
                </a:lnTo>
                <a:lnTo>
                  <a:pt x="0" y="145164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5051703" y="3466219"/>
            <a:ext cx="8184594" cy="160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08"/>
              </a:lnSpc>
            </a:pPr>
            <a:r>
              <a:rPr lang="en-US" sz="10424">
                <a:solidFill>
                  <a:srgbClr val="FFFFFF"/>
                </a:solidFill>
                <a:latin typeface="Now Bold"/>
              </a:rPr>
              <a:t>ASSURMER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076224" y="6869454"/>
            <a:ext cx="6135551" cy="7150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68"/>
              </a:lnSpc>
              <a:spcBef>
                <a:spcPct val="0"/>
              </a:spcBef>
            </a:pPr>
            <a:r>
              <a:rPr lang="en-US" sz="2331">
                <a:solidFill>
                  <a:srgbClr val="FFFFFF"/>
                </a:solidFill>
                <a:latin typeface="DM Sans"/>
              </a:rPr>
              <a:t>RODRIGUES Antoine, BOUSSAHA Elijah, Aymeric PERRET DU CRAY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093617" y="896583"/>
            <a:ext cx="3144784" cy="2886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84"/>
              </a:lnSpc>
            </a:pPr>
            <a:r>
              <a:rPr lang="en-US" sz="2345" spc="-46">
                <a:solidFill>
                  <a:srgbClr val="FFFAEB"/>
                </a:solidFill>
                <a:latin typeface="DM Sans Italics"/>
              </a:rPr>
              <a:t>LA MISE A DISPOSITION DES NOUVEAUX EQUIPEMENTS AUX UTILISATEURS </a:t>
            </a:r>
          </a:p>
          <a:p>
            <a:pPr>
              <a:lnSpc>
                <a:spcPts val="2884"/>
              </a:lnSpc>
            </a:pPr>
          </a:p>
          <a:p>
            <a:pPr>
              <a:lnSpc>
                <a:spcPts val="2884"/>
              </a:lnSpc>
            </a:pPr>
          </a:p>
          <a:p>
            <a:pPr>
              <a:lnSpc>
                <a:spcPts val="2884"/>
              </a:lnSpc>
            </a:pPr>
          </a:p>
          <a:p>
            <a:pPr marL="0" indent="0" lvl="0">
              <a:lnSpc>
                <a:spcPts val="2884"/>
              </a:lnSpc>
              <a:spcBef>
                <a:spcPct val="0"/>
              </a:spcBef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5051703" y="5172599"/>
            <a:ext cx="8184594" cy="160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08"/>
              </a:lnSpc>
            </a:pPr>
            <a:r>
              <a:rPr lang="en-US" sz="10424">
                <a:solidFill>
                  <a:srgbClr val="0ABFFF"/>
                </a:solidFill>
                <a:latin typeface="Now Bold"/>
                <a:ea typeface="Now Bold"/>
              </a:rPr>
              <a:t> AP N°3 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45DA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3860032"/>
          </a:xfrm>
          <a:custGeom>
            <a:avLst/>
            <a:gdLst/>
            <a:ahLst/>
            <a:cxnLst/>
            <a:rect r="r" b="b" t="t" l="l"/>
            <a:pathLst>
              <a:path h="3860032" w="18288000">
                <a:moveTo>
                  <a:pt x="0" y="0"/>
                </a:moveTo>
                <a:lnTo>
                  <a:pt x="18288000" y="0"/>
                </a:lnTo>
                <a:lnTo>
                  <a:pt x="18288000" y="3860032"/>
                </a:lnTo>
                <a:lnTo>
                  <a:pt x="0" y="38600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07827" r="0" b="-107827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458366" y="0"/>
            <a:ext cx="9658350" cy="10287000"/>
            <a:chOff x="0" y="0"/>
            <a:chExt cx="2543763" cy="270933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43763" cy="2709333"/>
            </a:xfrm>
            <a:custGeom>
              <a:avLst/>
              <a:gdLst/>
              <a:ahLst/>
              <a:cxnLst/>
              <a:rect r="r" b="b" t="t" l="l"/>
              <a:pathLst>
                <a:path h="2709333" w="2543763">
                  <a:moveTo>
                    <a:pt x="0" y="0"/>
                  </a:moveTo>
                  <a:lnTo>
                    <a:pt x="2543763" y="0"/>
                  </a:lnTo>
                  <a:lnTo>
                    <a:pt x="254376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1D40">
                <a:alpha val="74902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2543763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05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5164691" y="2198392"/>
            <a:ext cx="8245699" cy="723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687"/>
              </a:lnSpc>
              <a:spcBef>
                <a:spcPct val="0"/>
              </a:spcBef>
            </a:pPr>
            <a:r>
              <a:rPr lang="en-US" sz="4739">
                <a:solidFill>
                  <a:srgbClr val="FFFFFF"/>
                </a:solidFill>
                <a:latin typeface="Now Bold"/>
              </a:rPr>
              <a:t>TABLEAU DES COÛTS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159375" y="4350757"/>
            <a:ext cx="4256332" cy="6284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185"/>
              </a:lnSpc>
              <a:spcBef>
                <a:spcPct val="0"/>
              </a:spcBef>
            </a:pPr>
            <a:r>
              <a:rPr lang="en-US" sz="3757">
                <a:solidFill>
                  <a:srgbClr val="4BD1FB"/>
                </a:solidFill>
                <a:latin typeface="DM Sans Bold"/>
              </a:rPr>
              <a:t>Conclusion :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722510" y="5698895"/>
            <a:ext cx="7570970" cy="16824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53"/>
              </a:lnSpc>
              <a:spcBef>
                <a:spcPct val="0"/>
              </a:spcBef>
            </a:pPr>
            <a:r>
              <a:rPr lang="en-US" sz="2430">
                <a:solidFill>
                  <a:srgbClr val="FFFFFF"/>
                </a:solidFill>
                <a:latin typeface="DM Sans"/>
              </a:rPr>
              <a:t>MECP est une solution bien plus développée que WDS, étant réservée principalement au plus grande entreprise. Pour ce déploiement nous utiliserons WDS qui lui est simple d’utilisation et gratuit. </a:t>
            </a:r>
          </a:p>
        </p:txBody>
      </p:sp>
      <p:sp>
        <p:nvSpPr>
          <p:cNvPr name="AutoShape 9" id="9"/>
          <p:cNvSpPr/>
          <p:nvPr/>
        </p:nvSpPr>
        <p:spPr>
          <a:xfrm>
            <a:off x="5381294" y="9282112"/>
            <a:ext cx="8735422" cy="0"/>
          </a:xfrm>
          <a:prstGeom prst="line">
            <a:avLst/>
          </a:prstGeom>
          <a:ln cap="flat" w="47625">
            <a:solidFill>
              <a:srgbClr val="145DA0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569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824471" y="-611137"/>
            <a:ext cx="15134786" cy="15885749"/>
          </a:xfrm>
          <a:custGeom>
            <a:avLst/>
            <a:gdLst/>
            <a:ahLst/>
            <a:cxnLst/>
            <a:rect r="r" b="b" t="t" l="l"/>
            <a:pathLst>
              <a:path h="15885749" w="15134786">
                <a:moveTo>
                  <a:pt x="0" y="0"/>
                </a:moveTo>
                <a:lnTo>
                  <a:pt x="15134786" y="0"/>
                </a:lnTo>
                <a:lnTo>
                  <a:pt x="15134786" y="15885749"/>
                </a:lnTo>
                <a:lnTo>
                  <a:pt x="0" y="15885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358218" y="-3254671"/>
            <a:ext cx="13832787" cy="14519147"/>
          </a:xfrm>
          <a:custGeom>
            <a:avLst/>
            <a:gdLst/>
            <a:ahLst/>
            <a:cxnLst/>
            <a:rect r="r" b="b" t="t" l="l"/>
            <a:pathLst>
              <a:path h="14519147" w="13832787">
                <a:moveTo>
                  <a:pt x="0" y="0"/>
                </a:moveTo>
                <a:lnTo>
                  <a:pt x="13832787" y="0"/>
                </a:lnTo>
                <a:lnTo>
                  <a:pt x="13832787" y="14519147"/>
                </a:lnTo>
                <a:lnTo>
                  <a:pt x="0" y="145191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362580" y="2615114"/>
            <a:ext cx="13224752" cy="7330612"/>
            <a:chOff x="0" y="0"/>
            <a:chExt cx="3483062" cy="193069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483062" cy="1930696"/>
            </a:xfrm>
            <a:custGeom>
              <a:avLst/>
              <a:gdLst/>
              <a:ahLst/>
              <a:cxnLst/>
              <a:rect r="r" b="b" t="t" l="l"/>
              <a:pathLst>
                <a:path h="1930696" w="3483062">
                  <a:moveTo>
                    <a:pt x="0" y="0"/>
                  </a:moveTo>
                  <a:lnTo>
                    <a:pt x="3483062" y="0"/>
                  </a:lnTo>
                  <a:lnTo>
                    <a:pt x="3483062" y="1930696"/>
                  </a:lnTo>
                  <a:lnTo>
                    <a:pt x="0" y="1930696"/>
                  </a:lnTo>
                  <a:close/>
                </a:path>
              </a:pathLst>
            </a:custGeom>
            <a:solidFill>
              <a:srgbClr val="084C6E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28575"/>
              <a:ext cx="3483062" cy="19592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0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3314407" y="492408"/>
            <a:ext cx="10776234" cy="695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81"/>
              </a:lnSpc>
              <a:spcBef>
                <a:spcPct val="0"/>
              </a:spcBef>
            </a:pPr>
            <a:r>
              <a:rPr lang="en-US" sz="4567">
                <a:solidFill>
                  <a:srgbClr val="FFFAEB"/>
                </a:solidFill>
                <a:latin typeface="Now Bold"/>
              </a:rPr>
              <a:t>DOTATION NOUVEL ÉQUIPEMENT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008047" y="1286118"/>
            <a:ext cx="9632848" cy="11765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457322" indent="-228661" lvl="1">
              <a:lnSpc>
                <a:spcPts val="3177"/>
              </a:lnSpc>
              <a:buFont typeface="Arial"/>
              <a:buChar char="•"/>
            </a:pPr>
            <a:r>
              <a:rPr lang="en-US" sz="2118" spc="-52">
                <a:solidFill>
                  <a:srgbClr val="FFFAEB"/>
                </a:solidFill>
                <a:latin typeface="Canva Sans Bold"/>
              </a:rPr>
              <a:t>Date de début de déploiement</a:t>
            </a:r>
            <a:r>
              <a:rPr lang="en-US" sz="2118" spc="-52">
                <a:solidFill>
                  <a:srgbClr val="FFFAEB"/>
                </a:solidFill>
                <a:latin typeface="Canva Sans"/>
              </a:rPr>
              <a:t> : mercredi 18/01/24, déplacée au 22/01/24</a:t>
            </a:r>
          </a:p>
          <a:p>
            <a:pPr algn="ctr" marL="457322" indent="-228661" lvl="1">
              <a:lnSpc>
                <a:spcPts val="3177"/>
              </a:lnSpc>
              <a:buFont typeface="Arial"/>
              <a:buChar char="•"/>
            </a:pPr>
            <a:r>
              <a:rPr lang="en-US" sz="2118" spc="-52">
                <a:solidFill>
                  <a:srgbClr val="FFFAEB"/>
                </a:solidFill>
                <a:latin typeface="Canva Sans Bold"/>
              </a:rPr>
              <a:t>Lieu :  </a:t>
            </a:r>
            <a:r>
              <a:rPr lang="en-US" sz="2118" spc="-52">
                <a:solidFill>
                  <a:srgbClr val="FFFAEB"/>
                </a:solidFill>
                <a:latin typeface="Canva Sans"/>
              </a:rPr>
              <a:t>KIOSQUE  ( espace de dotation informatique ) </a:t>
            </a:r>
          </a:p>
          <a:p>
            <a:pPr algn="ctr" marL="457322" indent="-228661" lvl="1">
              <a:lnSpc>
                <a:spcPts val="3177"/>
              </a:lnSpc>
              <a:spcBef>
                <a:spcPct val="0"/>
              </a:spcBef>
              <a:buFont typeface="Arial"/>
              <a:buChar char="•"/>
            </a:pPr>
            <a:r>
              <a:rPr lang="en-US" sz="2118" spc="-52">
                <a:solidFill>
                  <a:srgbClr val="FFFAEB"/>
                </a:solidFill>
                <a:latin typeface="Canva Sans Bold"/>
              </a:rPr>
              <a:t>Planning : 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2989382" y="3247785"/>
            <a:ext cx="12089416" cy="6129701"/>
          </a:xfrm>
          <a:custGeom>
            <a:avLst/>
            <a:gdLst/>
            <a:ahLst/>
            <a:cxnLst/>
            <a:rect r="r" b="b" t="t" l="l"/>
            <a:pathLst>
              <a:path h="6129701" w="12089416">
                <a:moveTo>
                  <a:pt x="0" y="0"/>
                </a:moveTo>
                <a:lnTo>
                  <a:pt x="12089416" y="0"/>
                </a:lnTo>
                <a:lnTo>
                  <a:pt x="12089416" y="6129701"/>
                </a:lnTo>
                <a:lnTo>
                  <a:pt x="0" y="61297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5111" r="0" b="-5111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569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625138" y="8824"/>
            <a:ext cx="7662862" cy="10309946"/>
          </a:xfrm>
          <a:custGeom>
            <a:avLst/>
            <a:gdLst/>
            <a:ahLst/>
            <a:cxnLst/>
            <a:rect r="r" b="b" t="t" l="l"/>
            <a:pathLst>
              <a:path h="10309946" w="7662862">
                <a:moveTo>
                  <a:pt x="0" y="0"/>
                </a:moveTo>
                <a:lnTo>
                  <a:pt x="7662862" y="0"/>
                </a:lnTo>
                <a:lnTo>
                  <a:pt x="7662862" y="10309946"/>
                </a:lnTo>
                <a:lnTo>
                  <a:pt x="0" y="103099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0971" t="0" r="-50971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494130" y="3971932"/>
            <a:ext cx="3454608" cy="4343916"/>
            <a:chOff x="0" y="0"/>
            <a:chExt cx="1215542" cy="152845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215542" cy="1528455"/>
            </a:xfrm>
            <a:custGeom>
              <a:avLst/>
              <a:gdLst/>
              <a:ahLst/>
              <a:cxnLst/>
              <a:rect r="r" b="b" t="t" l="l"/>
              <a:pathLst>
                <a:path h="1528455" w="1215542">
                  <a:moveTo>
                    <a:pt x="0" y="0"/>
                  </a:moveTo>
                  <a:lnTo>
                    <a:pt x="1215542" y="0"/>
                  </a:lnTo>
                  <a:lnTo>
                    <a:pt x="1215542" y="1528455"/>
                  </a:lnTo>
                  <a:lnTo>
                    <a:pt x="0" y="1528455"/>
                  </a:lnTo>
                  <a:close/>
                </a:path>
              </a:pathLst>
            </a:custGeom>
            <a:solidFill>
              <a:srgbClr val="2C3240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1215542" cy="15570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9339262" y="3971932"/>
            <a:ext cx="3454608" cy="4343916"/>
            <a:chOff x="0" y="0"/>
            <a:chExt cx="1215542" cy="152845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215542" cy="1528455"/>
            </a:xfrm>
            <a:custGeom>
              <a:avLst/>
              <a:gdLst/>
              <a:ahLst/>
              <a:cxnLst/>
              <a:rect r="r" b="b" t="t" l="l"/>
              <a:pathLst>
                <a:path h="1528455" w="1215542">
                  <a:moveTo>
                    <a:pt x="0" y="0"/>
                  </a:moveTo>
                  <a:lnTo>
                    <a:pt x="1215542" y="0"/>
                  </a:lnTo>
                  <a:lnTo>
                    <a:pt x="1215542" y="1528455"/>
                  </a:lnTo>
                  <a:lnTo>
                    <a:pt x="0" y="1528455"/>
                  </a:lnTo>
                  <a:close/>
                </a:path>
              </a:pathLst>
            </a:custGeom>
            <a:solidFill>
              <a:srgbClr val="2C3240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1215542" cy="15570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0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3184395" y="3971932"/>
            <a:ext cx="3454608" cy="4343916"/>
            <a:chOff x="0" y="0"/>
            <a:chExt cx="1215542" cy="152845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215542" cy="1528455"/>
            </a:xfrm>
            <a:custGeom>
              <a:avLst/>
              <a:gdLst/>
              <a:ahLst/>
              <a:cxnLst/>
              <a:rect r="r" b="b" t="t" l="l"/>
              <a:pathLst>
                <a:path h="1528455" w="1215542">
                  <a:moveTo>
                    <a:pt x="0" y="0"/>
                  </a:moveTo>
                  <a:lnTo>
                    <a:pt x="1215542" y="0"/>
                  </a:lnTo>
                  <a:lnTo>
                    <a:pt x="1215542" y="1528455"/>
                  </a:lnTo>
                  <a:lnTo>
                    <a:pt x="0" y="1528455"/>
                  </a:lnTo>
                  <a:close/>
                </a:path>
              </a:pathLst>
            </a:custGeom>
            <a:solidFill>
              <a:srgbClr val="2C3240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28575"/>
              <a:ext cx="1215542" cy="15570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0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6751645" y="4214479"/>
            <a:ext cx="1023938" cy="1023938"/>
          </a:xfrm>
          <a:custGeom>
            <a:avLst/>
            <a:gdLst/>
            <a:ahLst/>
            <a:cxnLst/>
            <a:rect r="r" b="b" t="t" l="l"/>
            <a:pathLst>
              <a:path h="1023938" w="1023938">
                <a:moveTo>
                  <a:pt x="0" y="0"/>
                </a:moveTo>
                <a:lnTo>
                  <a:pt x="1023937" y="0"/>
                </a:lnTo>
                <a:lnTo>
                  <a:pt x="1023937" y="1023938"/>
                </a:lnTo>
                <a:lnTo>
                  <a:pt x="0" y="10239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247416" y="4214479"/>
            <a:ext cx="1638300" cy="1023938"/>
          </a:xfrm>
          <a:custGeom>
            <a:avLst/>
            <a:gdLst/>
            <a:ahLst/>
            <a:cxnLst/>
            <a:rect r="r" b="b" t="t" l="l"/>
            <a:pathLst>
              <a:path h="1023938" w="1638300">
                <a:moveTo>
                  <a:pt x="0" y="0"/>
                </a:moveTo>
                <a:lnTo>
                  <a:pt x="1638300" y="0"/>
                </a:lnTo>
                <a:lnTo>
                  <a:pt x="1638300" y="1023938"/>
                </a:lnTo>
                <a:lnTo>
                  <a:pt x="0" y="10239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477854" y="4214479"/>
            <a:ext cx="922193" cy="1197653"/>
          </a:xfrm>
          <a:custGeom>
            <a:avLst/>
            <a:gdLst/>
            <a:ahLst/>
            <a:cxnLst/>
            <a:rect r="r" b="b" t="t" l="l"/>
            <a:pathLst>
              <a:path h="1197653" w="922193">
                <a:moveTo>
                  <a:pt x="0" y="0"/>
                </a:moveTo>
                <a:lnTo>
                  <a:pt x="922193" y="0"/>
                </a:lnTo>
                <a:lnTo>
                  <a:pt x="922193" y="1197653"/>
                </a:lnTo>
                <a:lnTo>
                  <a:pt x="0" y="11976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5767368" y="5689469"/>
            <a:ext cx="2924194" cy="12286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275"/>
              </a:lnSpc>
              <a:spcBef>
                <a:spcPct val="0"/>
              </a:spcBef>
            </a:pPr>
            <a:r>
              <a:rPr lang="en-US" sz="2729">
                <a:solidFill>
                  <a:srgbClr val="FFFFFF"/>
                </a:solidFill>
                <a:latin typeface="Now"/>
              </a:rPr>
              <a:t>Date et heure de leur rendez-vous au KIOSQUE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767888" y="5679944"/>
            <a:ext cx="2586073" cy="2524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28"/>
              </a:lnSpc>
              <a:spcBef>
                <a:spcPct val="0"/>
              </a:spcBef>
            </a:pPr>
            <a:r>
              <a:rPr lang="en-US" sz="2773">
                <a:solidFill>
                  <a:srgbClr val="FFFFFF"/>
                </a:solidFill>
                <a:latin typeface="Now"/>
              </a:rPr>
              <a:t>Instruction quant à la sauvegarde des données avant le transfert</a:t>
            </a:r>
            <a:r>
              <a:rPr lang="en-US" sz="2773">
                <a:solidFill>
                  <a:srgbClr val="00B5F8"/>
                </a:solidFill>
                <a:latin typeface="Now Bold"/>
              </a:rPr>
              <a:t>   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3442705" y="5689469"/>
            <a:ext cx="2992491" cy="1676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52"/>
              </a:lnSpc>
              <a:spcBef>
                <a:spcPct val="0"/>
              </a:spcBef>
            </a:pPr>
            <a:r>
              <a:rPr lang="en-US" sz="2793">
                <a:solidFill>
                  <a:srgbClr val="FFFFFF"/>
                </a:solidFill>
                <a:latin typeface="Now"/>
              </a:rPr>
              <a:t>Liste des documents nécessaire à apporter</a:t>
            </a:r>
            <a:r>
              <a:rPr lang="en-US" sz="2793">
                <a:solidFill>
                  <a:srgbClr val="00B5F8"/>
                </a:solidFill>
                <a:latin typeface="Now Bold"/>
              </a:rPr>
              <a:t>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492409" y="5067300"/>
            <a:ext cx="4180267" cy="20562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4142"/>
              </a:lnSpc>
              <a:spcBef>
                <a:spcPct val="0"/>
              </a:spcBef>
            </a:pPr>
            <a:r>
              <a:rPr lang="en-US" sz="2761" spc="-69">
                <a:solidFill>
                  <a:srgbClr val="FFFFFF"/>
                </a:solidFill>
                <a:latin typeface="Canva Sans"/>
              </a:rPr>
              <a:t>Contenu de la communication envoyé aux utilisateurs avant la dotation : 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6013" y="1466857"/>
            <a:ext cx="10776234" cy="695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81"/>
              </a:lnSpc>
              <a:spcBef>
                <a:spcPct val="0"/>
              </a:spcBef>
            </a:pPr>
            <a:r>
              <a:rPr lang="en-US" sz="4567">
                <a:solidFill>
                  <a:srgbClr val="FFFAEB"/>
                </a:solidFill>
                <a:latin typeface="Now Bold"/>
              </a:rPr>
              <a:t>DOTATION NOUVEL ÉQUIPEMENT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492409" y="2339993"/>
            <a:ext cx="9360044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4271"/>
              </a:lnSpc>
              <a:spcBef>
                <a:spcPct val="0"/>
              </a:spcBef>
            </a:pPr>
            <a:r>
              <a:rPr lang="en-US" sz="3559">
                <a:solidFill>
                  <a:srgbClr val="00B5F8"/>
                </a:solidFill>
                <a:latin typeface="Now Bold"/>
              </a:rPr>
              <a:t>COMMUNICATION ET PRÉREQUIS 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45DA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27600" y="0"/>
            <a:ext cx="6279570" cy="10287000"/>
          </a:xfrm>
          <a:custGeom>
            <a:avLst/>
            <a:gdLst/>
            <a:ahLst/>
            <a:cxnLst/>
            <a:rect r="r" b="b" t="t" l="l"/>
            <a:pathLst>
              <a:path h="10287000" w="6279570">
                <a:moveTo>
                  <a:pt x="0" y="0"/>
                </a:moveTo>
                <a:lnTo>
                  <a:pt x="6279571" y="0"/>
                </a:lnTo>
                <a:lnTo>
                  <a:pt x="627957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01" r="-11111" b="-90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5993373" y="-5458262"/>
            <a:ext cx="10196686" cy="10196686"/>
          </a:xfrm>
          <a:custGeom>
            <a:avLst/>
            <a:gdLst/>
            <a:ahLst/>
            <a:cxnLst/>
            <a:rect r="r" b="b" t="t" l="l"/>
            <a:pathLst>
              <a:path h="10196686" w="10196686">
                <a:moveTo>
                  <a:pt x="0" y="0"/>
                </a:moveTo>
                <a:lnTo>
                  <a:pt x="10196686" y="0"/>
                </a:lnTo>
                <a:lnTo>
                  <a:pt x="10196686" y="10196685"/>
                </a:lnTo>
                <a:lnTo>
                  <a:pt x="0" y="101966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697329" y="6667836"/>
            <a:ext cx="8414387" cy="8414387"/>
          </a:xfrm>
          <a:custGeom>
            <a:avLst/>
            <a:gdLst/>
            <a:ahLst/>
            <a:cxnLst/>
            <a:rect r="r" b="b" t="t" l="l"/>
            <a:pathLst>
              <a:path h="8414387" w="8414387">
                <a:moveTo>
                  <a:pt x="0" y="0"/>
                </a:moveTo>
                <a:lnTo>
                  <a:pt x="8414387" y="0"/>
                </a:lnTo>
                <a:lnTo>
                  <a:pt x="8414387" y="8414387"/>
                </a:lnTo>
                <a:lnTo>
                  <a:pt x="0" y="84143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9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5520658" y="3240029"/>
            <a:ext cx="1142373" cy="1142373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51D4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05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6597011" y="1869489"/>
            <a:ext cx="11032855" cy="7419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719"/>
              </a:lnSpc>
              <a:spcBef>
                <a:spcPct val="0"/>
              </a:spcBef>
            </a:pPr>
            <a:r>
              <a:rPr lang="en-US" sz="4766">
                <a:solidFill>
                  <a:srgbClr val="FFFFFF"/>
                </a:solidFill>
                <a:latin typeface="Now Bold"/>
              </a:rPr>
              <a:t>CRÉATION DE DOCUMENTS UTILES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710992" y="3583006"/>
            <a:ext cx="4402447" cy="5550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4519"/>
              </a:lnSpc>
              <a:spcBef>
                <a:spcPct val="0"/>
              </a:spcBef>
            </a:pPr>
            <a:r>
              <a:rPr lang="en-US" sz="3274">
                <a:solidFill>
                  <a:srgbClr val="4BD1FB"/>
                </a:solidFill>
                <a:latin typeface="DM Sans Bold"/>
              </a:rPr>
              <a:t>Guide de préparation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5520658" y="5182483"/>
            <a:ext cx="1142373" cy="1142373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51D40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05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7710992" y="5534726"/>
            <a:ext cx="4402447" cy="5550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4519"/>
              </a:lnSpc>
              <a:spcBef>
                <a:spcPct val="0"/>
              </a:spcBef>
            </a:pPr>
            <a:r>
              <a:rPr lang="en-US" sz="3274">
                <a:solidFill>
                  <a:srgbClr val="4BD1FB"/>
                </a:solidFill>
                <a:latin typeface="DM Sans Bold"/>
              </a:rPr>
              <a:t>Cheklist de remise 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5520658" y="7125268"/>
            <a:ext cx="1142373" cy="1142373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51D40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05"/>
                </a:lnSpc>
              </a:pP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7710992" y="7481284"/>
            <a:ext cx="4402447" cy="5550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4519"/>
              </a:lnSpc>
              <a:spcBef>
                <a:spcPct val="0"/>
              </a:spcBef>
            </a:pPr>
            <a:r>
              <a:rPr lang="en-US" sz="3274">
                <a:solidFill>
                  <a:srgbClr val="4BD1FB"/>
                </a:solidFill>
                <a:latin typeface="DM Sans Bold"/>
              </a:rPr>
              <a:t>Fiche de remise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341475" y="309492"/>
            <a:ext cx="9360044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4271"/>
              </a:lnSpc>
              <a:spcBef>
                <a:spcPct val="0"/>
              </a:spcBef>
            </a:pPr>
            <a:r>
              <a:rPr lang="en-US" sz="3559">
                <a:solidFill>
                  <a:srgbClr val="00B5F8"/>
                </a:solidFill>
                <a:latin typeface="Now Bold"/>
              </a:rPr>
              <a:t>COMMUNICATION ET PRÉREQUIS 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5557977" y="3485068"/>
            <a:ext cx="1039034" cy="6530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194"/>
              </a:lnSpc>
              <a:spcBef>
                <a:spcPct val="0"/>
              </a:spcBef>
            </a:pPr>
            <a:r>
              <a:rPr lang="en-US" sz="4328">
                <a:solidFill>
                  <a:srgbClr val="FFFFFF"/>
                </a:solidFill>
                <a:latin typeface="Canva Sans Bold"/>
              </a:rPr>
              <a:t>01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5602284" y="5427163"/>
            <a:ext cx="1039034" cy="6530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194"/>
              </a:lnSpc>
              <a:spcBef>
                <a:spcPct val="0"/>
              </a:spcBef>
            </a:pPr>
            <a:r>
              <a:rPr lang="en-US" sz="4328">
                <a:solidFill>
                  <a:srgbClr val="FFFFFF"/>
                </a:solidFill>
                <a:latin typeface="Canva Sans Bold"/>
              </a:rPr>
              <a:t>02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5623997" y="7383346"/>
            <a:ext cx="1039034" cy="6530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194"/>
              </a:lnSpc>
              <a:spcBef>
                <a:spcPct val="0"/>
              </a:spcBef>
            </a:pPr>
            <a:r>
              <a:rPr lang="en-US" sz="4328">
                <a:solidFill>
                  <a:srgbClr val="FFFFFF"/>
                </a:solidFill>
                <a:latin typeface="Canva Sans Bold"/>
              </a:rPr>
              <a:t>03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569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3827718"/>
            <a:ext cx="18288000" cy="10245024"/>
          </a:xfrm>
          <a:custGeom>
            <a:avLst/>
            <a:gdLst/>
            <a:ahLst/>
            <a:cxnLst/>
            <a:rect r="r" b="b" t="t" l="l"/>
            <a:pathLst>
              <a:path h="10245024" w="18288000">
                <a:moveTo>
                  <a:pt x="0" y="0"/>
                </a:moveTo>
                <a:lnTo>
                  <a:pt x="18288000" y="0"/>
                </a:lnTo>
                <a:lnTo>
                  <a:pt x="18288000" y="10245023"/>
                </a:lnTo>
                <a:lnTo>
                  <a:pt x="0" y="102450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7000"/>
            </a:blip>
            <a:stretch>
              <a:fillRect l="-186" t="-19372" r="-186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905215" y="4011350"/>
            <a:ext cx="2574000" cy="4248150"/>
            <a:chOff x="0" y="0"/>
            <a:chExt cx="677926" cy="111885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77926" cy="1118854"/>
            </a:xfrm>
            <a:custGeom>
              <a:avLst/>
              <a:gdLst/>
              <a:ahLst/>
              <a:cxnLst/>
              <a:rect r="r" b="b" t="t" l="l"/>
              <a:pathLst>
                <a:path h="1118854" w="677926">
                  <a:moveTo>
                    <a:pt x="0" y="0"/>
                  </a:moveTo>
                  <a:lnTo>
                    <a:pt x="677926" y="0"/>
                  </a:lnTo>
                  <a:lnTo>
                    <a:pt x="677926" y="1118854"/>
                  </a:lnTo>
                  <a:lnTo>
                    <a:pt x="0" y="1118854"/>
                  </a:lnTo>
                  <a:close/>
                </a:path>
              </a:pathLst>
            </a:custGeom>
            <a:solidFill>
              <a:srgbClr val="084C6E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677926" cy="114742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59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2670846" y="4420586"/>
            <a:ext cx="3042739" cy="742166"/>
            <a:chOff x="0" y="0"/>
            <a:chExt cx="1364648" cy="33285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364648" cy="332857"/>
            </a:xfrm>
            <a:custGeom>
              <a:avLst/>
              <a:gdLst/>
              <a:ahLst/>
              <a:cxnLst/>
              <a:rect r="r" b="b" t="t" l="l"/>
              <a:pathLst>
                <a:path h="332857" w="1364648">
                  <a:moveTo>
                    <a:pt x="0" y="0"/>
                  </a:moveTo>
                  <a:lnTo>
                    <a:pt x="1364648" y="0"/>
                  </a:lnTo>
                  <a:lnTo>
                    <a:pt x="1364648" y="332857"/>
                  </a:lnTo>
                  <a:lnTo>
                    <a:pt x="0" y="332857"/>
                  </a:lnTo>
                  <a:close/>
                </a:path>
              </a:pathLst>
            </a:custGeom>
            <a:solidFill>
              <a:srgbClr val="00B5F8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1364648" cy="3709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150"/>
                </a:lnSpc>
                <a:spcBef>
                  <a:spcPct val="0"/>
                </a:spcBef>
              </a:pPr>
              <a:r>
                <a:rPr lang="en-US" sz="2250">
                  <a:solidFill>
                    <a:srgbClr val="FFFFFF"/>
                  </a:solidFill>
                  <a:latin typeface="Open Sauce"/>
                </a:rPr>
                <a:t>Accueil 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6187131" y="4011350"/>
            <a:ext cx="2574000" cy="4248150"/>
            <a:chOff x="0" y="0"/>
            <a:chExt cx="677926" cy="111885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77926" cy="1118854"/>
            </a:xfrm>
            <a:custGeom>
              <a:avLst/>
              <a:gdLst/>
              <a:ahLst/>
              <a:cxnLst/>
              <a:rect r="r" b="b" t="t" l="l"/>
              <a:pathLst>
                <a:path h="1118854" w="677926">
                  <a:moveTo>
                    <a:pt x="0" y="0"/>
                  </a:moveTo>
                  <a:lnTo>
                    <a:pt x="677926" y="0"/>
                  </a:lnTo>
                  <a:lnTo>
                    <a:pt x="677926" y="1118854"/>
                  </a:lnTo>
                  <a:lnTo>
                    <a:pt x="0" y="1118854"/>
                  </a:lnTo>
                  <a:close/>
                </a:path>
              </a:pathLst>
            </a:custGeom>
            <a:solidFill>
              <a:srgbClr val="084C6E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28575"/>
              <a:ext cx="677926" cy="114742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59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5952762" y="5163780"/>
            <a:ext cx="3042739" cy="971645"/>
            <a:chOff x="0" y="0"/>
            <a:chExt cx="1364648" cy="43577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364648" cy="435777"/>
            </a:xfrm>
            <a:custGeom>
              <a:avLst/>
              <a:gdLst/>
              <a:ahLst/>
              <a:cxnLst/>
              <a:rect r="r" b="b" t="t" l="l"/>
              <a:pathLst>
                <a:path h="435777" w="1364648">
                  <a:moveTo>
                    <a:pt x="0" y="0"/>
                  </a:moveTo>
                  <a:lnTo>
                    <a:pt x="1364648" y="0"/>
                  </a:lnTo>
                  <a:lnTo>
                    <a:pt x="1364648" y="435777"/>
                  </a:lnTo>
                  <a:lnTo>
                    <a:pt x="0" y="435777"/>
                  </a:lnTo>
                  <a:close/>
                </a:path>
              </a:pathLst>
            </a:custGeom>
            <a:solidFill>
              <a:srgbClr val="00B5F8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1364648" cy="4738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150"/>
                </a:lnSpc>
                <a:spcBef>
                  <a:spcPct val="0"/>
                </a:spcBef>
              </a:pPr>
              <a:r>
                <a:rPr lang="en-US" sz="2250">
                  <a:solidFill>
                    <a:srgbClr val="FFFFFF"/>
                  </a:solidFill>
                  <a:latin typeface="Open Sauce"/>
                </a:rPr>
                <a:t>Installation et configuration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9467995" y="3990786"/>
            <a:ext cx="2574000" cy="4268714"/>
            <a:chOff x="0" y="0"/>
            <a:chExt cx="677926" cy="112427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77926" cy="1124270"/>
            </a:xfrm>
            <a:custGeom>
              <a:avLst/>
              <a:gdLst/>
              <a:ahLst/>
              <a:cxnLst/>
              <a:rect r="r" b="b" t="t" l="l"/>
              <a:pathLst>
                <a:path h="1124270" w="677926">
                  <a:moveTo>
                    <a:pt x="0" y="0"/>
                  </a:moveTo>
                  <a:lnTo>
                    <a:pt x="677926" y="0"/>
                  </a:lnTo>
                  <a:lnTo>
                    <a:pt x="677926" y="1124270"/>
                  </a:lnTo>
                  <a:lnTo>
                    <a:pt x="0" y="1124270"/>
                  </a:lnTo>
                  <a:close/>
                </a:path>
              </a:pathLst>
            </a:custGeom>
            <a:solidFill>
              <a:srgbClr val="084C6E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28575"/>
              <a:ext cx="677926" cy="11528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59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9233626" y="6298724"/>
            <a:ext cx="3042739" cy="742166"/>
            <a:chOff x="0" y="0"/>
            <a:chExt cx="1364648" cy="332857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364648" cy="332857"/>
            </a:xfrm>
            <a:custGeom>
              <a:avLst/>
              <a:gdLst/>
              <a:ahLst/>
              <a:cxnLst/>
              <a:rect r="r" b="b" t="t" l="l"/>
              <a:pathLst>
                <a:path h="332857" w="1364648">
                  <a:moveTo>
                    <a:pt x="0" y="0"/>
                  </a:moveTo>
                  <a:lnTo>
                    <a:pt x="1364648" y="0"/>
                  </a:lnTo>
                  <a:lnTo>
                    <a:pt x="1364648" y="332857"/>
                  </a:lnTo>
                  <a:lnTo>
                    <a:pt x="0" y="332857"/>
                  </a:lnTo>
                  <a:close/>
                </a:path>
              </a:pathLst>
            </a:custGeom>
            <a:solidFill>
              <a:srgbClr val="00B5F8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0" y="-38100"/>
              <a:ext cx="1364648" cy="3709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150"/>
                </a:lnSpc>
                <a:spcBef>
                  <a:spcPct val="0"/>
                </a:spcBef>
              </a:pPr>
              <a:r>
                <a:rPr lang="en-US" sz="2250">
                  <a:solidFill>
                    <a:srgbClr val="FFFFFF"/>
                  </a:solidFill>
                  <a:latin typeface="Open Sauce"/>
                </a:rPr>
                <a:t>Formation de base </a:t>
              </a: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2748859" y="3970222"/>
            <a:ext cx="2574000" cy="4289278"/>
            <a:chOff x="0" y="0"/>
            <a:chExt cx="677926" cy="1129686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677926" cy="1129686"/>
            </a:xfrm>
            <a:custGeom>
              <a:avLst/>
              <a:gdLst/>
              <a:ahLst/>
              <a:cxnLst/>
              <a:rect r="r" b="b" t="t" l="l"/>
              <a:pathLst>
                <a:path h="1129686" w="677926">
                  <a:moveTo>
                    <a:pt x="0" y="0"/>
                  </a:moveTo>
                  <a:lnTo>
                    <a:pt x="677926" y="0"/>
                  </a:lnTo>
                  <a:lnTo>
                    <a:pt x="677926" y="1129686"/>
                  </a:lnTo>
                  <a:lnTo>
                    <a:pt x="0" y="1129686"/>
                  </a:lnTo>
                  <a:close/>
                </a:path>
              </a:pathLst>
            </a:custGeom>
            <a:solidFill>
              <a:srgbClr val="084C6E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23" id="23"/>
            <p:cNvSpPr txBox="true"/>
            <p:nvPr/>
          </p:nvSpPr>
          <p:spPr>
            <a:xfrm>
              <a:off x="0" y="-28575"/>
              <a:ext cx="677926" cy="11582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59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2514490" y="7040890"/>
            <a:ext cx="3042739" cy="742166"/>
            <a:chOff x="0" y="0"/>
            <a:chExt cx="1364648" cy="332857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1364648" cy="332857"/>
            </a:xfrm>
            <a:custGeom>
              <a:avLst/>
              <a:gdLst/>
              <a:ahLst/>
              <a:cxnLst/>
              <a:rect r="r" b="b" t="t" l="l"/>
              <a:pathLst>
                <a:path h="332857" w="1364648">
                  <a:moveTo>
                    <a:pt x="0" y="0"/>
                  </a:moveTo>
                  <a:lnTo>
                    <a:pt x="1364648" y="0"/>
                  </a:lnTo>
                  <a:lnTo>
                    <a:pt x="1364648" y="332857"/>
                  </a:lnTo>
                  <a:lnTo>
                    <a:pt x="0" y="332857"/>
                  </a:lnTo>
                  <a:close/>
                </a:path>
              </a:pathLst>
            </a:custGeom>
            <a:solidFill>
              <a:srgbClr val="00B5F8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26" id="26"/>
            <p:cNvSpPr txBox="true"/>
            <p:nvPr/>
          </p:nvSpPr>
          <p:spPr>
            <a:xfrm>
              <a:off x="0" y="-38100"/>
              <a:ext cx="1364648" cy="3709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150"/>
                </a:lnSpc>
                <a:spcBef>
                  <a:spcPct val="0"/>
                </a:spcBef>
              </a:pPr>
              <a:r>
                <a:rPr lang="en-US" sz="2250">
                  <a:solidFill>
                    <a:srgbClr val="FFFFFF"/>
                  </a:solidFill>
                  <a:latin typeface="Open Sauce"/>
                </a:rPr>
                <a:t>Support technique</a:t>
              </a:r>
            </a:p>
          </p:txBody>
        </p:sp>
      </p:grpSp>
      <p:sp>
        <p:nvSpPr>
          <p:cNvPr name="TextBox 27" id="27"/>
          <p:cNvSpPr txBox="true"/>
          <p:nvPr/>
        </p:nvSpPr>
        <p:spPr>
          <a:xfrm rot="0">
            <a:off x="3175909" y="2777840"/>
            <a:ext cx="11936182" cy="824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359"/>
              </a:lnSpc>
              <a:spcBef>
                <a:spcPct val="0"/>
              </a:spcBef>
            </a:pPr>
            <a:r>
              <a:rPr lang="en-US" sz="5299">
                <a:solidFill>
                  <a:srgbClr val="FFFFFF"/>
                </a:solidFill>
                <a:latin typeface="Now Bold"/>
              </a:rPr>
              <a:t>DÉROULEMENT AU KIOSQUE 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432069" y="485775"/>
            <a:ext cx="9360044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4271"/>
              </a:lnSpc>
              <a:spcBef>
                <a:spcPct val="0"/>
              </a:spcBef>
            </a:pPr>
            <a:r>
              <a:rPr lang="en-US" sz="3559">
                <a:solidFill>
                  <a:srgbClr val="00B5F8"/>
                </a:solidFill>
                <a:latin typeface="Now Bold"/>
              </a:rPr>
              <a:t>COMMUNICATION ET PRÉREQUIS 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569E">
                <a:alpha val="100000"/>
              </a:srgbClr>
            </a:gs>
            <a:gs pos="50000">
              <a:srgbClr val="00569E">
                <a:alpha val="100000"/>
              </a:srgbClr>
            </a:gs>
            <a:gs pos="100000">
              <a:srgbClr val="00B5F8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747467" y="-3396059"/>
            <a:ext cx="9830244" cy="9830244"/>
          </a:xfrm>
          <a:custGeom>
            <a:avLst/>
            <a:gdLst/>
            <a:ahLst/>
            <a:cxnLst/>
            <a:rect r="r" b="b" t="t" l="l"/>
            <a:pathLst>
              <a:path h="9830244" w="9830244">
                <a:moveTo>
                  <a:pt x="0" y="0"/>
                </a:moveTo>
                <a:lnTo>
                  <a:pt x="9830244" y="0"/>
                </a:lnTo>
                <a:lnTo>
                  <a:pt x="9830244" y="9830244"/>
                </a:lnTo>
                <a:lnTo>
                  <a:pt x="0" y="98302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861875" y="8845935"/>
            <a:ext cx="10554120" cy="960956"/>
          </a:xfrm>
          <a:custGeom>
            <a:avLst/>
            <a:gdLst/>
            <a:ahLst/>
            <a:cxnLst/>
            <a:rect r="r" b="b" t="t" l="l"/>
            <a:pathLst>
              <a:path h="960956" w="10554120">
                <a:moveTo>
                  <a:pt x="0" y="0"/>
                </a:moveTo>
                <a:lnTo>
                  <a:pt x="10554120" y="0"/>
                </a:lnTo>
                <a:lnTo>
                  <a:pt x="10554120" y="960957"/>
                </a:lnTo>
                <a:lnTo>
                  <a:pt x="0" y="9609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16912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558890" y="1028700"/>
            <a:ext cx="15451887" cy="8525744"/>
            <a:chOff x="0" y="0"/>
            <a:chExt cx="4897952" cy="270249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897952" cy="2702497"/>
            </a:xfrm>
            <a:custGeom>
              <a:avLst/>
              <a:gdLst/>
              <a:ahLst/>
              <a:cxnLst/>
              <a:rect r="r" b="b" t="t" l="l"/>
              <a:pathLst>
                <a:path h="2702497" w="4897952">
                  <a:moveTo>
                    <a:pt x="6513" y="0"/>
                  </a:moveTo>
                  <a:lnTo>
                    <a:pt x="4891438" y="0"/>
                  </a:lnTo>
                  <a:cubicBezTo>
                    <a:pt x="4893166" y="0"/>
                    <a:pt x="4894823" y="686"/>
                    <a:pt x="4896044" y="1908"/>
                  </a:cubicBezTo>
                  <a:cubicBezTo>
                    <a:pt x="4897265" y="3129"/>
                    <a:pt x="4897952" y="4786"/>
                    <a:pt x="4897952" y="6513"/>
                  </a:cubicBezTo>
                  <a:lnTo>
                    <a:pt x="4897952" y="2695984"/>
                  </a:lnTo>
                  <a:cubicBezTo>
                    <a:pt x="4897952" y="2699581"/>
                    <a:pt x="4895036" y="2702497"/>
                    <a:pt x="4891438" y="2702497"/>
                  </a:cubicBezTo>
                  <a:lnTo>
                    <a:pt x="6513" y="2702497"/>
                  </a:lnTo>
                  <a:cubicBezTo>
                    <a:pt x="2916" y="2702497"/>
                    <a:pt x="0" y="2699581"/>
                    <a:pt x="0" y="2695984"/>
                  </a:cubicBezTo>
                  <a:lnTo>
                    <a:pt x="0" y="6513"/>
                  </a:lnTo>
                  <a:cubicBezTo>
                    <a:pt x="0" y="2916"/>
                    <a:pt x="2916" y="0"/>
                    <a:pt x="6513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84C6E"/>
              </a:solidFill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28575"/>
              <a:ext cx="4897952" cy="27310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0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2221352" y="2757656"/>
            <a:ext cx="3809549" cy="6088279"/>
            <a:chOff x="0" y="0"/>
            <a:chExt cx="6350000" cy="1014833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10149603"/>
            </a:xfrm>
            <a:custGeom>
              <a:avLst/>
              <a:gdLst/>
              <a:ahLst/>
              <a:cxnLst/>
              <a:rect r="r" b="b" t="t" l="l"/>
              <a:pathLst>
                <a:path h="10149603" w="6350000">
                  <a:moveTo>
                    <a:pt x="0" y="9517107"/>
                  </a:moveTo>
                  <a:lnTo>
                    <a:pt x="0" y="631226"/>
                  </a:lnTo>
                  <a:cubicBezTo>
                    <a:pt x="0" y="282124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282124"/>
                    <a:pt x="6350000" y="631226"/>
                  </a:cubicBezTo>
                  <a:lnTo>
                    <a:pt x="6350000" y="9519136"/>
                  </a:lnTo>
                  <a:cubicBezTo>
                    <a:pt x="6350000" y="9868239"/>
                    <a:pt x="6173470" y="10149603"/>
                    <a:pt x="5955030" y="10149603"/>
                  </a:cubicBezTo>
                  <a:lnTo>
                    <a:pt x="394970" y="10149603"/>
                  </a:lnTo>
                  <a:cubicBezTo>
                    <a:pt x="176530" y="10148333"/>
                    <a:pt x="0" y="9866209"/>
                    <a:pt x="0" y="9517107"/>
                  </a:cubicBezTo>
                  <a:close/>
                </a:path>
              </a:pathLst>
            </a:custGeom>
            <a:blipFill>
              <a:blip r:embed="rId5"/>
              <a:stretch>
                <a:fillRect l="-3245" t="0" r="-3245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true" flipV="false" rot="0">
            <a:off x="-344651" y="6462760"/>
            <a:ext cx="3807081" cy="7614163"/>
          </a:xfrm>
          <a:custGeom>
            <a:avLst/>
            <a:gdLst/>
            <a:ahLst/>
            <a:cxnLst/>
            <a:rect r="r" b="b" t="t" l="l"/>
            <a:pathLst>
              <a:path h="7614163" w="3807081">
                <a:moveTo>
                  <a:pt x="3807081" y="0"/>
                </a:moveTo>
                <a:lnTo>
                  <a:pt x="0" y="0"/>
                </a:lnTo>
                <a:lnTo>
                  <a:pt x="0" y="7614163"/>
                </a:lnTo>
                <a:lnTo>
                  <a:pt x="3807081" y="7614163"/>
                </a:lnTo>
                <a:lnTo>
                  <a:pt x="380708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3750569" y="1290806"/>
            <a:ext cx="11247695" cy="695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81"/>
              </a:lnSpc>
              <a:spcBef>
                <a:spcPct val="0"/>
              </a:spcBef>
            </a:pPr>
            <a:r>
              <a:rPr lang="en-US" sz="4567">
                <a:solidFill>
                  <a:srgbClr val="00569E"/>
                </a:solidFill>
                <a:latin typeface="Now Bold"/>
              </a:rPr>
              <a:t>NOTE DE SÉCURITÉ AUX UTILISATEURS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899269" y="1907145"/>
            <a:ext cx="8950296" cy="8203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327"/>
              </a:lnSpc>
              <a:spcBef>
                <a:spcPct val="0"/>
              </a:spcBef>
            </a:pPr>
            <a:r>
              <a:rPr lang="en-US" sz="2218" spc="-55">
                <a:solidFill>
                  <a:srgbClr val="00569E"/>
                </a:solidFill>
                <a:latin typeface="Canva Sans Bold"/>
              </a:rPr>
              <a:t>Elle résume les bonnes pratiques en matières de sécurité et informe davantage l’utilisateur sur son matériel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280908" y="5504656"/>
            <a:ext cx="4277930" cy="3231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10784" indent="-205392" lvl="1">
              <a:lnSpc>
                <a:spcPts val="2663"/>
              </a:lnSpc>
              <a:buFont typeface="Arial"/>
              <a:buChar char="•"/>
            </a:pPr>
            <a:r>
              <a:rPr lang="en-US" sz="1902" spc="-47">
                <a:solidFill>
                  <a:srgbClr val="084C6E"/>
                </a:solidFill>
                <a:latin typeface="Canva Sans Bold"/>
              </a:rPr>
              <a:t>Sécurité physique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11026017" y="5284562"/>
            <a:ext cx="995168" cy="801435"/>
            <a:chOff x="0" y="0"/>
            <a:chExt cx="1326891" cy="1068580"/>
          </a:xfrm>
        </p:grpSpPr>
        <p:grpSp>
          <p:nvGrpSpPr>
            <p:cNvPr name="Group 14" id="14"/>
            <p:cNvGrpSpPr/>
            <p:nvPr/>
          </p:nvGrpSpPr>
          <p:grpSpPr>
            <a:xfrm rot="0">
              <a:off x="0" y="0"/>
              <a:ext cx="1326891" cy="1068580"/>
              <a:chOff x="0" y="0"/>
              <a:chExt cx="819223" cy="659742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819223" cy="659742"/>
              </a:xfrm>
              <a:custGeom>
                <a:avLst/>
                <a:gdLst/>
                <a:ahLst/>
                <a:cxnLst/>
                <a:rect r="r" b="b" t="t" l="l"/>
                <a:pathLst>
                  <a:path h="659742" w="819223">
                    <a:moveTo>
                      <a:pt x="819223" y="329871"/>
                    </a:moveTo>
                    <a:lnTo>
                      <a:pt x="616023" y="659742"/>
                    </a:lnTo>
                    <a:lnTo>
                      <a:pt x="203200" y="659742"/>
                    </a:lnTo>
                    <a:lnTo>
                      <a:pt x="0" y="329871"/>
                    </a:lnTo>
                    <a:lnTo>
                      <a:pt x="203200" y="0"/>
                    </a:lnTo>
                    <a:lnTo>
                      <a:pt x="616023" y="0"/>
                    </a:lnTo>
                    <a:lnTo>
                      <a:pt x="819223" y="329871"/>
                    </a:lnTo>
                    <a:close/>
                  </a:path>
                </a:pathLst>
              </a:custGeom>
              <a:gradFill rotWithShape="true">
                <a:gsLst>
                  <a:gs pos="0">
                    <a:srgbClr val="00569E">
                      <a:alpha val="100000"/>
                    </a:srgbClr>
                  </a:gs>
                  <a:gs pos="100000">
                    <a:srgbClr val="00B5F8">
                      <a:alpha val="100000"/>
                    </a:srgbClr>
                  </a:gs>
                </a:gsLst>
                <a:path path="circle">
                  <a:fillToRect l="0" r="100000" t="0" b="100000"/>
                </a:path>
                <a:tileRect r="0" l="-100000" b="0" t="-100000"/>
              </a:gradFill>
              <a:ln cap="sq">
                <a:noFill/>
                <a:prstDash val="solid"/>
                <a:miter/>
              </a:ln>
            </p:spPr>
          </p:sp>
          <p:sp>
            <p:nvSpPr>
              <p:cNvPr name="TextBox 16" id="16"/>
              <p:cNvSpPr txBox="true"/>
              <p:nvPr/>
            </p:nvSpPr>
            <p:spPr>
              <a:xfrm>
                <a:off x="114300" y="-19050"/>
                <a:ext cx="590623" cy="67879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859"/>
                  </a:lnSpc>
                </a:pPr>
              </a:p>
            </p:txBody>
          </p:sp>
        </p:grpSp>
        <p:sp>
          <p:nvSpPr>
            <p:cNvPr name="TextBox 17" id="17"/>
            <p:cNvSpPr txBox="true"/>
            <p:nvPr/>
          </p:nvSpPr>
          <p:spPr>
            <a:xfrm rot="0">
              <a:off x="59199" y="139080"/>
              <a:ext cx="1182391" cy="7493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433"/>
                </a:lnSpc>
                <a:spcBef>
                  <a:spcPct val="0"/>
                </a:spcBef>
              </a:pPr>
              <a:r>
                <a:rPr lang="en-US" sz="3694">
                  <a:solidFill>
                    <a:srgbClr val="FFFFFF"/>
                  </a:solidFill>
                  <a:latin typeface="Canva Sans Bold"/>
                </a:rPr>
                <a:t>06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1026017" y="4089420"/>
            <a:ext cx="995168" cy="801435"/>
            <a:chOff x="0" y="0"/>
            <a:chExt cx="1326891" cy="1068580"/>
          </a:xfrm>
        </p:grpSpPr>
        <p:grpSp>
          <p:nvGrpSpPr>
            <p:cNvPr name="Group 19" id="19"/>
            <p:cNvGrpSpPr/>
            <p:nvPr/>
          </p:nvGrpSpPr>
          <p:grpSpPr>
            <a:xfrm rot="0">
              <a:off x="0" y="0"/>
              <a:ext cx="1326891" cy="1068580"/>
              <a:chOff x="0" y="0"/>
              <a:chExt cx="819223" cy="659742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819223" cy="659742"/>
              </a:xfrm>
              <a:custGeom>
                <a:avLst/>
                <a:gdLst/>
                <a:ahLst/>
                <a:cxnLst/>
                <a:rect r="r" b="b" t="t" l="l"/>
                <a:pathLst>
                  <a:path h="659742" w="819223">
                    <a:moveTo>
                      <a:pt x="819223" y="329871"/>
                    </a:moveTo>
                    <a:lnTo>
                      <a:pt x="616023" y="659742"/>
                    </a:lnTo>
                    <a:lnTo>
                      <a:pt x="203200" y="659742"/>
                    </a:lnTo>
                    <a:lnTo>
                      <a:pt x="0" y="329871"/>
                    </a:lnTo>
                    <a:lnTo>
                      <a:pt x="203200" y="0"/>
                    </a:lnTo>
                    <a:lnTo>
                      <a:pt x="616023" y="0"/>
                    </a:lnTo>
                    <a:lnTo>
                      <a:pt x="819223" y="329871"/>
                    </a:lnTo>
                    <a:close/>
                  </a:path>
                </a:pathLst>
              </a:custGeom>
              <a:gradFill rotWithShape="true">
                <a:gsLst>
                  <a:gs pos="0">
                    <a:srgbClr val="00569E">
                      <a:alpha val="100000"/>
                    </a:srgbClr>
                  </a:gs>
                  <a:gs pos="100000">
                    <a:srgbClr val="00B5F8">
                      <a:alpha val="100000"/>
                    </a:srgbClr>
                  </a:gs>
                </a:gsLst>
                <a:path path="circle">
                  <a:fillToRect l="0" r="100000" t="0" b="100000"/>
                </a:path>
                <a:tileRect r="0" l="-100000" b="0" t="-100000"/>
              </a:gradFill>
              <a:ln cap="sq">
                <a:noFill/>
                <a:prstDash val="solid"/>
                <a:miter/>
              </a:ln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114300" y="-19050"/>
                <a:ext cx="590623" cy="67879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859"/>
                  </a:lnSpc>
                </a:pPr>
              </a:p>
            </p:txBody>
          </p:sp>
        </p:grpSp>
        <p:sp>
          <p:nvSpPr>
            <p:cNvPr name="TextBox 22" id="22"/>
            <p:cNvSpPr txBox="true"/>
            <p:nvPr/>
          </p:nvSpPr>
          <p:spPr>
            <a:xfrm rot="0">
              <a:off x="59199" y="94132"/>
              <a:ext cx="1182391" cy="7493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433"/>
                </a:lnSpc>
                <a:spcBef>
                  <a:spcPct val="0"/>
                </a:spcBef>
              </a:pPr>
              <a:r>
                <a:rPr lang="en-US" sz="3694">
                  <a:solidFill>
                    <a:srgbClr val="FFFFFF"/>
                  </a:solidFill>
                  <a:latin typeface="Canva Sans Bold"/>
                </a:rPr>
                <a:t>05</a:t>
              </a: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5533317" y="7238727"/>
            <a:ext cx="995168" cy="801435"/>
            <a:chOff x="0" y="0"/>
            <a:chExt cx="1326891" cy="1068580"/>
          </a:xfrm>
        </p:grpSpPr>
        <p:grpSp>
          <p:nvGrpSpPr>
            <p:cNvPr name="Group 24" id="24"/>
            <p:cNvGrpSpPr/>
            <p:nvPr/>
          </p:nvGrpSpPr>
          <p:grpSpPr>
            <a:xfrm rot="0">
              <a:off x="0" y="0"/>
              <a:ext cx="1326891" cy="1068580"/>
              <a:chOff x="0" y="0"/>
              <a:chExt cx="819223" cy="659742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819223" cy="659742"/>
              </a:xfrm>
              <a:custGeom>
                <a:avLst/>
                <a:gdLst/>
                <a:ahLst/>
                <a:cxnLst/>
                <a:rect r="r" b="b" t="t" l="l"/>
                <a:pathLst>
                  <a:path h="659742" w="819223">
                    <a:moveTo>
                      <a:pt x="819223" y="329871"/>
                    </a:moveTo>
                    <a:lnTo>
                      <a:pt x="616023" y="659742"/>
                    </a:lnTo>
                    <a:lnTo>
                      <a:pt x="203200" y="659742"/>
                    </a:lnTo>
                    <a:lnTo>
                      <a:pt x="0" y="329871"/>
                    </a:lnTo>
                    <a:lnTo>
                      <a:pt x="203200" y="0"/>
                    </a:lnTo>
                    <a:lnTo>
                      <a:pt x="616023" y="0"/>
                    </a:lnTo>
                    <a:lnTo>
                      <a:pt x="819223" y="329871"/>
                    </a:lnTo>
                    <a:close/>
                  </a:path>
                </a:pathLst>
              </a:custGeom>
              <a:gradFill rotWithShape="true">
                <a:gsLst>
                  <a:gs pos="0">
                    <a:srgbClr val="00569E">
                      <a:alpha val="100000"/>
                    </a:srgbClr>
                  </a:gs>
                  <a:gs pos="100000">
                    <a:srgbClr val="00B5F8">
                      <a:alpha val="100000"/>
                    </a:srgbClr>
                  </a:gs>
                </a:gsLst>
                <a:path path="circle">
                  <a:fillToRect l="0" r="100000" t="0" b="100000"/>
                </a:path>
                <a:tileRect r="0" l="-100000" b="0" t="-100000"/>
              </a:gradFill>
              <a:ln cap="sq">
                <a:noFill/>
                <a:prstDash val="solid"/>
                <a:miter/>
              </a:ln>
            </p:spPr>
          </p:sp>
          <p:sp>
            <p:nvSpPr>
              <p:cNvPr name="TextBox 26" id="26"/>
              <p:cNvSpPr txBox="true"/>
              <p:nvPr/>
            </p:nvSpPr>
            <p:spPr>
              <a:xfrm>
                <a:off x="114300" y="-19050"/>
                <a:ext cx="590623" cy="67879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859"/>
                  </a:lnSpc>
                </a:pPr>
              </a:p>
            </p:txBody>
          </p:sp>
        </p:grpSp>
        <p:sp>
          <p:nvSpPr>
            <p:cNvPr name="TextBox 27" id="27"/>
            <p:cNvSpPr txBox="true"/>
            <p:nvPr/>
          </p:nvSpPr>
          <p:spPr>
            <a:xfrm rot="0">
              <a:off x="59199" y="134012"/>
              <a:ext cx="1182391" cy="7493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433"/>
                </a:lnSpc>
                <a:spcBef>
                  <a:spcPct val="0"/>
                </a:spcBef>
              </a:pPr>
              <a:r>
                <a:rPr lang="en-US" sz="3694">
                  <a:solidFill>
                    <a:srgbClr val="FFFFFF"/>
                  </a:solidFill>
                  <a:latin typeface="Canva Sans Bold"/>
                </a:rPr>
                <a:t>04</a:t>
              </a: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5533317" y="5961042"/>
            <a:ext cx="995168" cy="801435"/>
            <a:chOff x="0" y="0"/>
            <a:chExt cx="1326891" cy="1068580"/>
          </a:xfrm>
        </p:grpSpPr>
        <p:grpSp>
          <p:nvGrpSpPr>
            <p:cNvPr name="Group 29" id="29"/>
            <p:cNvGrpSpPr/>
            <p:nvPr/>
          </p:nvGrpSpPr>
          <p:grpSpPr>
            <a:xfrm rot="0">
              <a:off x="0" y="0"/>
              <a:ext cx="1326891" cy="1068580"/>
              <a:chOff x="0" y="0"/>
              <a:chExt cx="819223" cy="659742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819223" cy="659742"/>
              </a:xfrm>
              <a:custGeom>
                <a:avLst/>
                <a:gdLst/>
                <a:ahLst/>
                <a:cxnLst/>
                <a:rect r="r" b="b" t="t" l="l"/>
                <a:pathLst>
                  <a:path h="659742" w="819223">
                    <a:moveTo>
                      <a:pt x="819223" y="329871"/>
                    </a:moveTo>
                    <a:lnTo>
                      <a:pt x="616023" y="659742"/>
                    </a:lnTo>
                    <a:lnTo>
                      <a:pt x="203200" y="659742"/>
                    </a:lnTo>
                    <a:lnTo>
                      <a:pt x="0" y="329871"/>
                    </a:lnTo>
                    <a:lnTo>
                      <a:pt x="203200" y="0"/>
                    </a:lnTo>
                    <a:lnTo>
                      <a:pt x="616023" y="0"/>
                    </a:lnTo>
                    <a:lnTo>
                      <a:pt x="819223" y="329871"/>
                    </a:lnTo>
                    <a:close/>
                  </a:path>
                </a:pathLst>
              </a:custGeom>
              <a:gradFill rotWithShape="true">
                <a:gsLst>
                  <a:gs pos="0">
                    <a:srgbClr val="00569E">
                      <a:alpha val="100000"/>
                    </a:srgbClr>
                  </a:gs>
                  <a:gs pos="100000">
                    <a:srgbClr val="00B5F8">
                      <a:alpha val="100000"/>
                    </a:srgbClr>
                  </a:gs>
                </a:gsLst>
                <a:path path="circle">
                  <a:fillToRect l="0" r="100000" t="0" b="100000"/>
                </a:path>
                <a:tileRect r="0" l="-100000" b="0" t="-100000"/>
              </a:gradFill>
              <a:ln cap="sq">
                <a:noFill/>
                <a:prstDash val="solid"/>
                <a:miter/>
              </a:ln>
            </p:spPr>
          </p:sp>
          <p:sp>
            <p:nvSpPr>
              <p:cNvPr name="TextBox 31" id="31"/>
              <p:cNvSpPr txBox="true"/>
              <p:nvPr/>
            </p:nvSpPr>
            <p:spPr>
              <a:xfrm>
                <a:off x="114300" y="-19050"/>
                <a:ext cx="590623" cy="67879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859"/>
                  </a:lnSpc>
                </a:pPr>
              </a:p>
            </p:txBody>
          </p:sp>
        </p:grpSp>
        <p:sp>
          <p:nvSpPr>
            <p:cNvPr name="TextBox 32" id="32"/>
            <p:cNvSpPr txBox="true"/>
            <p:nvPr/>
          </p:nvSpPr>
          <p:spPr>
            <a:xfrm rot="0">
              <a:off x="59199" y="187294"/>
              <a:ext cx="1182391" cy="7493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433"/>
                </a:lnSpc>
                <a:spcBef>
                  <a:spcPct val="0"/>
                </a:spcBef>
              </a:pPr>
              <a:r>
                <a:rPr lang="en-US" sz="3694">
                  <a:solidFill>
                    <a:srgbClr val="FFFFFF"/>
                  </a:solidFill>
                  <a:latin typeface="Canva Sans Bold"/>
                </a:rPr>
                <a:t>03</a:t>
              </a: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5533317" y="4683357"/>
            <a:ext cx="995168" cy="801435"/>
            <a:chOff x="0" y="0"/>
            <a:chExt cx="1326891" cy="1068580"/>
          </a:xfrm>
        </p:grpSpPr>
        <p:grpSp>
          <p:nvGrpSpPr>
            <p:cNvPr name="Group 34" id="34"/>
            <p:cNvGrpSpPr/>
            <p:nvPr/>
          </p:nvGrpSpPr>
          <p:grpSpPr>
            <a:xfrm rot="0">
              <a:off x="0" y="0"/>
              <a:ext cx="1326891" cy="1068580"/>
              <a:chOff x="0" y="0"/>
              <a:chExt cx="819223" cy="659742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819223" cy="659742"/>
              </a:xfrm>
              <a:custGeom>
                <a:avLst/>
                <a:gdLst/>
                <a:ahLst/>
                <a:cxnLst/>
                <a:rect r="r" b="b" t="t" l="l"/>
                <a:pathLst>
                  <a:path h="659742" w="819223">
                    <a:moveTo>
                      <a:pt x="819223" y="329871"/>
                    </a:moveTo>
                    <a:lnTo>
                      <a:pt x="616023" y="659742"/>
                    </a:lnTo>
                    <a:lnTo>
                      <a:pt x="203200" y="659742"/>
                    </a:lnTo>
                    <a:lnTo>
                      <a:pt x="0" y="329871"/>
                    </a:lnTo>
                    <a:lnTo>
                      <a:pt x="203200" y="0"/>
                    </a:lnTo>
                    <a:lnTo>
                      <a:pt x="616023" y="0"/>
                    </a:lnTo>
                    <a:lnTo>
                      <a:pt x="819223" y="329871"/>
                    </a:lnTo>
                    <a:close/>
                  </a:path>
                </a:pathLst>
              </a:custGeom>
              <a:gradFill rotWithShape="true">
                <a:gsLst>
                  <a:gs pos="0">
                    <a:srgbClr val="00569E">
                      <a:alpha val="100000"/>
                    </a:srgbClr>
                  </a:gs>
                  <a:gs pos="100000">
                    <a:srgbClr val="00B5F8">
                      <a:alpha val="100000"/>
                    </a:srgbClr>
                  </a:gs>
                </a:gsLst>
                <a:path path="circle">
                  <a:fillToRect l="0" r="100000" t="0" b="100000"/>
                </a:path>
                <a:tileRect r="0" l="-100000" b="0" t="-100000"/>
              </a:gradFill>
              <a:ln cap="sq">
                <a:noFill/>
                <a:prstDash val="solid"/>
                <a:miter/>
              </a:ln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114300" y="-19050"/>
                <a:ext cx="590623" cy="67879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859"/>
                  </a:lnSpc>
                </a:pPr>
              </a:p>
            </p:txBody>
          </p:sp>
        </p:grpSp>
        <p:sp>
          <p:nvSpPr>
            <p:cNvPr name="TextBox 37" id="37"/>
            <p:cNvSpPr txBox="true"/>
            <p:nvPr/>
          </p:nvSpPr>
          <p:spPr>
            <a:xfrm rot="0">
              <a:off x="85301" y="118611"/>
              <a:ext cx="1182391" cy="7493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433"/>
                </a:lnSpc>
                <a:spcBef>
                  <a:spcPct val="0"/>
                </a:spcBef>
              </a:pPr>
              <a:r>
                <a:rPr lang="en-US" sz="3694">
                  <a:solidFill>
                    <a:srgbClr val="FFFFFF"/>
                  </a:solidFill>
                  <a:latin typeface="Canva Sans Bold"/>
                </a:rPr>
                <a:t>02</a:t>
              </a:r>
            </a:p>
          </p:txBody>
        </p:sp>
      </p:grpSp>
      <p:grpSp>
        <p:nvGrpSpPr>
          <p:cNvPr name="Group 38" id="38"/>
          <p:cNvGrpSpPr/>
          <p:nvPr/>
        </p:nvGrpSpPr>
        <p:grpSpPr>
          <a:xfrm rot="0">
            <a:off x="11026017" y="6584677"/>
            <a:ext cx="995168" cy="801435"/>
            <a:chOff x="0" y="0"/>
            <a:chExt cx="1326891" cy="1068580"/>
          </a:xfrm>
        </p:grpSpPr>
        <p:grpSp>
          <p:nvGrpSpPr>
            <p:cNvPr name="Group 39" id="39"/>
            <p:cNvGrpSpPr/>
            <p:nvPr/>
          </p:nvGrpSpPr>
          <p:grpSpPr>
            <a:xfrm rot="0">
              <a:off x="0" y="0"/>
              <a:ext cx="1326891" cy="1068580"/>
              <a:chOff x="0" y="0"/>
              <a:chExt cx="819223" cy="659742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0" y="0"/>
                <a:ext cx="819223" cy="659742"/>
              </a:xfrm>
              <a:custGeom>
                <a:avLst/>
                <a:gdLst/>
                <a:ahLst/>
                <a:cxnLst/>
                <a:rect r="r" b="b" t="t" l="l"/>
                <a:pathLst>
                  <a:path h="659742" w="819223">
                    <a:moveTo>
                      <a:pt x="819223" y="329871"/>
                    </a:moveTo>
                    <a:lnTo>
                      <a:pt x="616023" y="659742"/>
                    </a:lnTo>
                    <a:lnTo>
                      <a:pt x="203200" y="659742"/>
                    </a:lnTo>
                    <a:lnTo>
                      <a:pt x="0" y="329871"/>
                    </a:lnTo>
                    <a:lnTo>
                      <a:pt x="203200" y="0"/>
                    </a:lnTo>
                    <a:lnTo>
                      <a:pt x="616023" y="0"/>
                    </a:lnTo>
                    <a:lnTo>
                      <a:pt x="819223" y="329871"/>
                    </a:lnTo>
                    <a:close/>
                  </a:path>
                </a:pathLst>
              </a:custGeom>
              <a:gradFill rotWithShape="true">
                <a:gsLst>
                  <a:gs pos="0">
                    <a:srgbClr val="00569E">
                      <a:alpha val="100000"/>
                    </a:srgbClr>
                  </a:gs>
                  <a:gs pos="100000">
                    <a:srgbClr val="00B5F8">
                      <a:alpha val="100000"/>
                    </a:srgbClr>
                  </a:gs>
                </a:gsLst>
                <a:path path="circle">
                  <a:fillToRect l="0" r="100000" t="0" b="100000"/>
                </a:path>
                <a:tileRect r="0" l="-100000" b="0" t="-100000"/>
              </a:gradFill>
              <a:ln cap="sq">
                <a:noFill/>
                <a:prstDash val="solid"/>
                <a:miter/>
              </a:ln>
            </p:spPr>
          </p:sp>
          <p:sp>
            <p:nvSpPr>
              <p:cNvPr name="TextBox 41" id="41"/>
              <p:cNvSpPr txBox="true"/>
              <p:nvPr/>
            </p:nvSpPr>
            <p:spPr>
              <a:xfrm>
                <a:off x="114300" y="-19050"/>
                <a:ext cx="590623" cy="67879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859"/>
                  </a:lnSpc>
                </a:pPr>
              </a:p>
            </p:txBody>
          </p:sp>
        </p:grpSp>
        <p:sp>
          <p:nvSpPr>
            <p:cNvPr name="TextBox 42" id="42"/>
            <p:cNvSpPr txBox="true"/>
            <p:nvPr/>
          </p:nvSpPr>
          <p:spPr>
            <a:xfrm rot="0">
              <a:off x="85301" y="194314"/>
              <a:ext cx="1182391" cy="7493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433"/>
                </a:lnSpc>
                <a:spcBef>
                  <a:spcPct val="0"/>
                </a:spcBef>
              </a:pPr>
              <a:r>
                <a:rPr lang="en-US" sz="3694">
                  <a:solidFill>
                    <a:srgbClr val="FFFFFF"/>
                  </a:solidFill>
                  <a:latin typeface="Canva Sans Bold"/>
                </a:rPr>
                <a:t>07</a:t>
              </a:r>
            </a:p>
          </p:txBody>
        </p:sp>
      </p:grpSp>
      <p:grpSp>
        <p:nvGrpSpPr>
          <p:cNvPr name="Group 43" id="43"/>
          <p:cNvGrpSpPr/>
          <p:nvPr/>
        </p:nvGrpSpPr>
        <p:grpSpPr>
          <a:xfrm rot="0">
            <a:off x="5533317" y="3409191"/>
            <a:ext cx="995168" cy="801435"/>
            <a:chOff x="0" y="0"/>
            <a:chExt cx="1326891" cy="1068580"/>
          </a:xfrm>
        </p:grpSpPr>
        <p:grpSp>
          <p:nvGrpSpPr>
            <p:cNvPr name="Group 44" id="44"/>
            <p:cNvGrpSpPr/>
            <p:nvPr/>
          </p:nvGrpSpPr>
          <p:grpSpPr>
            <a:xfrm rot="0">
              <a:off x="0" y="0"/>
              <a:ext cx="1326891" cy="1068580"/>
              <a:chOff x="0" y="0"/>
              <a:chExt cx="819223" cy="659742"/>
            </a:xfrm>
          </p:grpSpPr>
          <p:sp>
            <p:nvSpPr>
              <p:cNvPr name="Freeform 45" id="45"/>
              <p:cNvSpPr/>
              <p:nvPr/>
            </p:nvSpPr>
            <p:spPr>
              <a:xfrm flipH="false" flipV="false" rot="0">
                <a:off x="0" y="0"/>
                <a:ext cx="819223" cy="659742"/>
              </a:xfrm>
              <a:custGeom>
                <a:avLst/>
                <a:gdLst/>
                <a:ahLst/>
                <a:cxnLst/>
                <a:rect r="r" b="b" t="t" l="l"/>
                <a:pathLst>
                  <a:path h="659742" w="819223">
                    <a:moveTo>
                      <a:pt x="819223" y="329871"/>
                    </a:moveTo>
                    <a:lnTo>
                      <a:pt x="616023" y="659742"/>
                    </a:lnTo>
                    <a:lnTo>
                      <a:pt x="203200" y="659742"/>
                    </a:lnTo>
                    <a:lnTo>
                      <a:pt x="0" y="329871"/>
                    </a:lnTo>
                    <a:lnTo>
                      <a:pt x="203200" y="0"/>
                    </a:lnTo>
                    <a:lnTo>
                      <a:pt x="616023" y="0"/>
                    </a:lnTo>
                    <a:lnTo>
                      <a:pt x="819223" y="329871"/>
                    </a:lnTo>
                    <a:close/>
                  </a:path>
                </a:pathLst>
              </a:custGeom>
              <a:gradFill rotWithShape="true">
                <a:gsLst>
                  <a:gs pos="0">
                    <a:srgbClr val="00569E">
                      <a:alpha val="100000"/>
                    </a:srgbClr>
                  </a:gs>
                  <a:gs pos="100000">
                    <a:srgbClr val="00B5F8">
                      <a:alpha val="100000"/>
                    </a:srgbClr>
                  </a:gs>
                </a:gsLst>
                <a:path path="circle">
                  <a:fillToRect l="0" r="100000" t="0" b="100000"/>
                </a:path>
                <a:tileRect r="0" l="-100000" b="0" t="-100000"/>
              </a:gradFill>
              <a:ln cap="sq">
                <a:noFill/>
                <a:prstDash val="solid"/>
                <a:miter/>
              </a:ln>
            </p:spPr>
          </p:sp>
          <p:sp>
            <p:nvSpPr>
              <p:cNvPr name="TextBox 46" id="46"/>
              <p:cNvSpPr txBox="true"/>
              <p:nvPr/>
            </p:nvSpPr>
            <p:spPr>
              <a:xfrm>
                <a:off x="114300" y="-19050"/>
                <a:ext cx="590623" cy="67879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859"/>
                  </a:lnSpc>
                </a:pPr>
              </a:p>
            </p:txBody>
          </p:sp>
        </p:grpSp>
        <p:sp>
          <p:nvSpPr>
            <p:cNvPr name="TextBox 47" id="47"/>
            <p:cNvSpPr txBox="true"/>
            <p:nvPr/>
          </p:nvSpPr>
          <p:spPr>
            <a:xfrm rot="0">
              <a:off x="85301" y="152839"/>
              <a:ext cx="1182391" cy="7493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433"/>
                </a:lnSpc>
                <a:spcBef>
                  <a:spcPct val="0"/>
                </a:spcBef>
              </a:pPr>
              <a:r>
                <a:rPr lang="en-US" sz="3694">
                  <a:solidFill>
                    <a:srgbClr val="FFFFFF"/>
                  </a:solidFill>
                  <a:latin typeface="Canva Sans Bold"/>
                </a:rPr>
                <a:t>01</a:t>
              </a:r>
            </a:p>
          </p:txBody>
        </p:sp>
      </p:grpSp>
      <p:sp>
        <p:nvSpPr>
          <p:cNvPr name="TextBox 48" id="48"/>
          <p:cNvSpPr txBox="true"/>
          <p:nvPr/>
        </p:nvSpPr>
        <p:spPr>
          <a:xfrm rot="0">
            <a:off x="12280908" y="4309513"/>
            <a:ext cx="4277930" cy="3231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10784" indent="-205392" lvl="1">
              <a:lnSpc>
                <a:spcPts val="2663"/>
              </a:lnSpc>
              <a:buFont typeface="Arial"/>
              <a:buChar char="•"/>
            </a:pPr>
            <a:r>
              <a:rPr lang="en-US" sz="1902" spc="-47">
                <a:solidFill>
                  <a:srgbClr val="084C6E"/>
                </a:solidFill>
                <a:latin typeface="Canva Sans Bold"/>
              </a:rPr>
              <a:t>Connexion sécurisée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6681149" y="7348012"/>
            <a:ext cx="4277930" cy="6565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10784" indent="-205392" lvl="1">
              <a:lnSpc>
                <a:spcPts val="2663"/>
              </a:lnSpc>
              <a:buFont typeface="Arial"/>
              <a:buChar char="•"/>
            </a:pPr>
            <a:r>
              <a:rPr lang="en-US" sz="1902" spc="-47">
                <a:solidFill>
                  <a:srgbClr val="084C6E"/>
                </a:solidFill>
                <a:latin typeface="Canva Sans"/>
              </a:rPr>
              <a:t> </a:t>
            </a:r>
            <a:r>
              <a:rPr lang="en-US" sz="1902" spc="-47">
                <a:solidFill>
                  <a:srgbClr val="084C6E"/>
                </a:solidFill>
                <a:latin typeface="Canva Sans Bold"/>
              </a:rPr>
              <a:t>Utilisation responsable des périphériques externes 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6681149" y="6221563"/>
            <a:ext cx="4277930" cy="3231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10784" indent="-205392" lvl="1">
              <a:lnSpc>
                <a:spcPts val="2663"/>
              </a:lnSpc>
              <a:buFont typeface="Arial"/>
              <a:buChar char="•"/>
            </a:pPr>
            <a:r>
              <a:rPr lang="en-US" sz="1902" spc="-47">
                <a:solidFill>
                  <a:srgbClr val="084C6E"/>
                </a:solidFill>
                <a:latin typeface="Canva Sans Bold"/>
              </a:rPr>
              <a:t>Sauvegarde fréquente 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6681149" y="4968425"/>
            <a:ext cx="4277930" cy="3231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10784" indent="-205392" lvl="1">
              <a:lnSpc>
                <a:spcPts val="2663"/>
              </a:lnSpc>
              <a:buFont typeface="Arial"/>
              <a:buChar char="•"/>
            </a:pPr>
            <a:r>
              <a:rPr lang="en-US" sz="1902" spc="-47">
                <a:solidFill>
                  <a:srgbClr val="084C6E"/>
                </a:solidFill>
                <a:latin typeface="Canva Sans Bold"/>
              </a:rPr>
              <a:t>Mise à jour régulière 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6528485" y="3635292"/>
            <a:ext cx="4277930" cy="3231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10784" indent="-205392" lvl="1">
              <a:lnSpc>
                <a:spcPts val="2663"/>
              </a:lnSpc>
              <a:buFont typeface="Arial"/>
              <a:buChar char="•"/>
            </a:pPr>
            <a:r>
              <a:rPr lang="en-US" sz="1902" spc="-47">
                <a:solidFill>
                  <a:srgbClr val="084C6E"/>
                </a:solidFill>
                <a:latin typeface="Canva Sans Bold"/>
              </a:rPr>
              <a:t>Mot de passe fort et sécurisé 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12280908" y="6804771"/>
            <a:ext cx="4763362" cy="3231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10784" indent="-205392" lvl="1">
              <a:lnSpc>
                <a:spcPts val="2663"/>
              </a:lnSpc>
              <a:buFont typeface="Arial"/>
              <a:buChar char="•"/>
            </a:pPr>
            <a:r>
              <a:rPr lang="en-US" sz="1902" spc="-47">
                <a:solidFill>
                  <a:srgbClr val="084C6E"/>
                </a:solidFill>
                <a:latin typeface="Canva Sans Bold"/>
              </a:rPr>
              <a:t>Conscience des menaces par e-mail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C32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501151" y="3412807"/>
            <a:ext cx="6809338" cy="2278434"/>
            <a:chOff x="0" y="0"/>
            <a:chExt cx="1793406" cy="60008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793406" cy="600081"/>
            </a:xfrm>
            <a:custGeom>
              <a:avLst/>
              <a:gdLst/>
              <a:ahLst/>
              <a:cxnLst/>
              <a:rect r="r" b="b" t="t" l="l"/>
              <a:pathLst>
                <a:path h="600081" w="1793406">
                  <a:moveTo>
                    <a:pt x="0" y="0"/>
                  </a:moveTo>
                  <a:lnTo>
                    <a:pt x="1793406" y="0"/>
                  </a:lnTo>
                  <a:lnTo>
                    <a:pt x="1793406" y="600081"/>
                  </a:lnTo>
                  <a:lnTo>
                    <a:pt x="0" y="600081"/>
                  </a:lnTo>
                  <a:close/>
                </a:path>
              </a:pathLst>
            </a:custGeom>
            <a:solidFill>
              <a:srgbClr val="FAFAFA"/>
            </a:solidFill>
            <a:ln cap="sq">
              <a:noFill/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1793406" cy="62865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590"/>
                </a:lnSpc>
                <a:spcBef>
                  <a:spcPct val="0"/>
                </a:spcBef>
              </a:pPr>
            </a:p>
          </p:txBody>
        </p:sp>
      </p:grpSp>
      <p:sp>
        <p:nvSpPr>
          <p:cNvPr name="AutoShape 5" id="5"/>
          <p:cNvSpPr/>
          <p:nvPr/>
        </p:nvSpPr>
        <p:spPr>
          <a:xfrm>
            <a:off x="3696955" y="4738837"/>
            <a:ext cx="6492240" cy="0"/>
          </a:xfrm>
          <a:prstGeom prst="line">
            <a:avLst/>
          </a:prstGeom>
          <a:ln cap="flat" w="38100">
            <a:solidFill>
              <a:srgbClr val="084C6E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5106370" y="1651611"/>
            <a:ext cx="750581" cy="931873"/>
          </a:xfrm>
          <a:custGeom>
            <a:avLst/>
            <a:gdLst/>
            <a:ahLst/>
            <a:cxnLst/>
            <a:rect r="r" b="b" t="t" l="l"/>
            <a:pathLst>
              <a:path h="931873" w="750581">
                <a:moveTo>
                  <a:pt x="0" y="0"/>
                </a:moveTo>
                <a:lnTo>
                  <a:pt x="750581" y="0"/>
                </a:lnTo>
                <a:lnTo>
                  <a:pt x="750581" y="931873"/>
                </a:lnTo>
                <a:lnTo>
                  <a:pt x="0" y="9318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11255756" y="1651611"/>
            <a:ext cx="5725737" cy="9001836"/>
            <a:chOff x="0" y="0"/>
            <a:chExt cx="5671566" cy="891667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155575" y="155575"/>
              <a:ext cx="5360416" cy="8605520"/>
            </a:xfrm>
            <a:custGeom>
              <a:avLst/>
              <a:gdLst/>
              <a:ahLst/>
              <a:cxnLst/>
              <a:rect r="r" b="b" t="t" l="l"/>
              <a:pathLst>
                <a:path h="8605520" w="5360416">
                  <a:moveTo>
                    <a:pt x="0" y="8605520"/>
                  </a:moveTo>
                  <a:lnTo>
                    <a:pt x="0" y="2626995"/>
                  </a:lnTo>
                  <a:cubicBezTo>
                    <a:pt x="13970" y="1525270"/>
                    <a:pt x="732790" y="529336"/>
                    <a:pt x="1788668" y="148971"/>
                  </a:cubicBezTo>
                  <a:cubicBezTo>
                    <a:pt x="1793240" y="147701"/>
                    <a:pt x="1800860" y="145542"/>
                    <a:pt x="1809877" y="141859"/>
                  </a:cubicBezTo>
                  <a:cubicBezTo>
                    <a:pt x="2089658" y="47879"/>
                    <a:pt x="2382393" y="0"/>
                    <a:pt x="2678684" y="0"/>
                  </a:cubicBezTo>
                  <a:lnTo>
                    <a:pt x="2681732" y="0"/>
                  </a:lnTo>
                  <a:cubicBezTo>
                    <a:pt x="2978150" y="0"/>
                    <a:pt x="3270758" y="47879"/>
                    <a:pt x="3550539" y="141859"/>
                  </a:cubicBezTo>
                  <a:cubicBezTo>
                    <a:pt x="3559556" y="145542"/>
                    <a:pt x="3567176" y="147701"/>
                    <a:pt x="3571748" y="148971"/>
                  </a:cubicBezTo>
                  <a:cubicBezTo>
                    <a:pt x="4627626" y="529209"/>
                    <a:pt x="5346319" y="1525143"/>
                    <a:pt x="5360416" y="2626995"/>
                  </a:cubicBezTo>
                  <a:lnTo>
                    <a:pt x="5360416" y="8605520"/>
                  </a:lnTo>
                  <a:lnTo>
                    <a:pt x="0" y="8605520"/>
                  </a:lnTo>
                  <a:close/>
                </a:path>
              </a:pathLst>
            </a:custGeom>
            <a:blipFill>
              <a:blip r:embed="rId4"/>
              <a:stretch>
                <a:fillRect l="-70479" t="0" r="-70479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6350" y="6350"/>
              <a:ext cx="5658866" cy="8903970"/>
            </a:xfrm>
            <a:custGeom>
              <a:avLst/>
              <a:gdLst/>
              <a:ahLst/>
              <a:cxnLst/>
              <a:rect r="r" b="b" t="t" l="l"/>
              <a:pathLst>
                <a:path h="8903970" w="5658866">
                  <a:moveTo>
                    <a:pt x="5658866" y="8903970"/>
                  </a:moveTo>
                  <a:lnTo>
                    <a:pt x="0" y="8903970"/>
                  </a:lnTo>
                  <a:lnTo>
                    <a:pt x="0" y="2774442"/>
                  </a:lnTo>
                  <a:cubicBezTo>
                    <a:pt x="14732" y="1610487"/>
                    <a:pt x="773176" y="559054"/>
                    <a:pt x="1887220" y="157734"/>
                  </a:cubicBezTo>
                  <a:lnTo>
                    <a:pt x="1898396" y="154178"/>
                  </a:lnTo>
                  <a:cubicBezTo>
                    <a:pt x="1899920" y="153797"/>
                    <a:pt x="1901571" y="153289"/>
                    <a:pt x="1903222" y="152654"/>
                  </a:cubicBezTo>
                  <a:lnTo>
                    <a:pt x="1911477" y="149606"/>
                  </a:lnTo>
                  <a:cubicBezTo>
                    <a:pt x="2207006" y="50292"/>
                    <a:pt x="2515362" y="0"/>
                    <a:pt x="2827909" y="0"/>
                  </a:cubicBezTo>
                  <a:lnTo>
                    <a:pt x="2830957" y="0"/>
                  </a:lnTo>
                  <a:cubicBezTo>
                    <a:pt x="3143504" y="0"/>
                    <a:pt x="3451860" y="50292"/>
                    <a:pt x="3747389" y="149733"/>
                  </a:cubicBezTo>
                  <a:lnTo>
                    <a:pt x="3755517" y="152781"/>
                  </a:lnTo>
                  <a:cubicBezTo>
                    <a:pt x="3757168" y="153416"/>
                    <a:pt x="3758946" y="153924"/>
                    <a:pt x="3760089" y="154305"/>
                  </a:cubicBezTo>
                  <a:lnTo>
                    <a:pt x="3771519" y="157861"/>
                  </a:lnTo>
                  <a:cubicBezTo>
                    <a:pt x="4885563" y="559181"/>
                    <a:pt x="5644007" y="1610614"/>
                    <a:pt x="5658739" y="2774315"/>
                  </a:cubicBezTo>
                  <a:lnTo>
                    <a:pt x="5658866" y="8903970"/>
                  </a:lnTo>
                  <a:close/>
                  <a:moveTo>
                    <a:pt x="19050" y="8884920"/>
                  </a:moveTo>
                  <a:lnTo>
                    <a:pt x="5639816" y="8884920"/>
                  </a:lnTo>
                  <a:lnTo>
                    <a:pt x="5639816" y="2774442"/>
                  </a:lnTo>
                  <a:cubicBezTo>
                    <a:pt x="5625211" y="1618742"/>
                    <a:pt x="4871720" y="574293"/>
                    <a:pt x="3765169" y="175768"/>
                  </a:cubicBezTo>
                  <a:lnTo>
                    <a:pt x="3755390" y="172720"/>
                  </a:lnTo>
                  <a:cubicBezTo>
                    <a:pt x="3753358" y="172085"/>
                    <a:pt x="3750818" y="171450"/>
                    <a:pt x="3748405" y="170434"/>
                  </a:cubicBezTo>
                  <a:lnTo>
                    <a:pt x="3741293" y="167767"/>
                  </a:lnTo>
                  <a:cubicBezTo>
                    <a:pt x="3447669" y="69088"/>
                    <a:pt x="3141472" y="19050"/>
                    <a:pt x="2830957" y="19050"/>
                  </a:cubicBezTo>
                  <a:lnTo>
                    <a:pt x="2827909" y="19050"/>
                  </a:lnTo>
                  <a:cubicBezTo>
                    <a:pt x="2517394" y="19050"/>
                    <a:pt x="2211197" y="69088"/>
                    <a:pt x="1917573" y="167767"/>
                  </a:cubicBezTo>
                  <a:lnTo>
                    <a:pt x="1910461" y="170434"/>
                  </a:lnTo>
                  <a:cubicBezTo>
                    <a:pt x="1908048" y="171450"/>
                    <a:pt x="1905635" y="172085"/>
                    <a:pt x="1903857" y="172593"/>
                  </a:cubicBezTo>
                  <a:lnTo>
                    <a:pt x="1893697" y="175768"/>
                  </a:lnTo>
                  <a:cubicBezTo>
                    <a:pt x="787146" y="574294"/>
                    <a:pt x="33782" y="1618742"/>
                    <a:pt x="19050" y="2774569"/>
                  </a:cubicBezTo>
                  <a:lnTo>
                    <a:pt x="19050" y="8884920"/>
                  </a:lnTo>
                  <a:close/>
                  <a:moveTo>
                    <a:pt x="5519166" y="8764270"/>
                  </a:moveTo>
                  <a:lnTo>
                    <a:pt x="139700" y="8764270"/>
                  </a:lnTo>
                  <a:lnTo>
                    <a:pt x="139700" y="2776220"/>
                  </a:lnTo>
                  <a:cubicBezTo>
                    <a:pt x="153670" y="1670304"/>
                    <a:pt x="875030" y="670941"/>
                    <a:pt x="1934591" y="289306"/>
                  </a:cubicBezTo>
                  <a:cubicBezTo>
                    <a:pt x="1940433" y="287655"/>
                    <a:pt x="1947291" y="285623"/>
                    <a:pt x="1955546" y="282321"/>
                  </a:cubicBezTo>
                  <a:cubicBezTo>
                    <a:pt x="2237232" y="187706"/>
                    <a:pt x="2530602" y="139700"/>
                    <a:pt x="2827909" y="139700"/>
                  </a:cubicBezTo>
                  <a:lnTo>
                    <a:pt x="2830957" y="139700"/>
                  </a:lnTo>
                  <a:cubicBezTo>
                    <a:pt x="3128391" y="139700"/>
                    <a:pt x="3421761" y="187579"/>
                    <a:pt x="3702812" y="282067"/>
                  </a:cubicBezTo>
                  <a:cubicBezTo>
                    <a:pt x="3711448" y="285496"/>
                    <a:pt x="3718433" y="287528"/>
                    <a:pt x="3723513" y="288925"/>
                  </a:cubicBezTo>
                  <a:cubicBezTo>
                    <a:pt x="4783836" y="670814"/>
                    <a:pt x="5505069" y="1670177"/>
                    <a:pt x="5519166" y="2775966"/>
                  </a:cubicBezTo>
                  <a:lnTo>
                    <a:pt x="5519166" y="8764270"/>
                  </a:lnTo>
                  <a:close/>
                  <a:moveTo>
                    <a:pt x="158750" y="8745220"/>
                  </a:moveTo>
                  <a:lnTo>
                    <a:pt x="5500116" y="8745220"/>
                  </a:lnTo>
                  <a:lnTo>
                    <a:pt x="5500116" y="2776220"/>
                  </a:lnTo>
                  <a:cubicBezTo>
                    <a:pt x="5486146" y="1678432"/>
                    <a:pt x="4769866" y="686181"/>
                    <a:pt x="3717798" y="307213"/>
                  </a:cubicBezTo>
                  <a:cubicBezTo>
                    <a:pt x="3712972" y="305943"/>
                    <a:pt x="3705352" y="303657"/>
                    <a:pt x="3696208" y="299974"/>
                  </a:cubicBezTo>
                  <a:cubicBezTo>
                    <a:pt x="3417570" y="206375"/>
                    <a:pt x="3126359" y="158750"/>
                    <a:pt x="2830957" y="158750"/>
                  </a:cubicBezTo>
                  <a:lnTo>
                    <a:pt x="2827909" y="158750"/>
                  </a:lnTo>
                  <a:cubicBezTo>
                    <a:pt x="2532634" y="158750"/>
                    <a:pt x="2241296" y="206375"/>
                    <a:pt x="1962023" y="300101"/>
                  </a:cubicBezTo>
                  <a:cubicBezTo>
                    <a:pt x="1953514" y="303530"/>
                    <a:pt x="1945894" y="305816"/>
                    <a:pt x="1940306" y="307340"/>
                  </a:cubicBezTo>
                  <a:cubicBezTo>
                    <a:pt x="889000" y="686054"/>
                    <a:pt x="172720" y="1678432"/>
                    <a:pt x="158750" y="2776347"/>
                  </a:cubicBezTo>
                  <a:lnTo>
                    <a:pt x="158750" y="874522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5339207" y="-3171458"/>
            <a:ext cx="5565501" cy="5565501"/>
          </a:xfrm>
          <a:custGeom>
            <a:avLst/>
            <a:gdLst/>
            <a:ahLst/>
            <a:cxnLst/>
            <a:rect r="r" b="b" t="t" l="l"/>
            <a:pathLst>
              <a:path h="5565501" w="5565501">
                <a:moveTo>
                  <a:pt x="0" y="0"/>
                </a:moveTo>
                <a:lnTo>
                  <a:pt x="5565501" y="0"/>
                </a:lnTo>
                <a:lnTo>
                  <a:pt x="5565501" y="5565501"/>
                </a:lnTo>
                <a:lnTo>
                  <a:pt x="0" y="55655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1205629" y="8308936"/>
            <a:ext cx="3956129" cy="3956129"/>
          </a:xfrm>
          <a:custGeom>
            <a:avLst/>
            <a:gdLst/>
            <a:ahLst/>
            <a:cxnLst/>
            <a:rect r="r" b="b" t="t" l="l"/>
            <a:pathLst>
              <a:path h="3956129" w="3956129">
                <a:moveTo>
                  <a:pt x="0" y="0"/>
                </a:moveTo>
                <a:lnTo>
                  <a:pt x="3956128" y="0"/>
                </a:lnTo>
                <a:lnTo>
                  <a:pt x="3956128" y="3956128"/>
                </a:lnTo>
                <a:lnTo>
                  <a:pt x="0" y="39561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763827" y="6119866"/>
            <a:ext cx="685086" cy="685086"/>
          </a:xfrm>
          <a:custGeom>
            <a:avLst/>
            <a:gdLst/>
            <a:ahLst/>
            <a:cxnLst/>
            <a:rect r="r" b="b" t="t" l="l"/>
            <a:pathLst>
              <a:path h="685086" w="685086">
                <a:moveTo>
                  <a:pt x="0" y="0"/>
                </a:moveTo>
                <a:lnTo>
                  <a:pt x="685086" y="0"/>
                </a:lnTo>
                <a:lnTo>
                  <a:pt x="685086" y="685086"/>
                </a:lnTo>
                <a:lnTo>
                  <a:pt x="0" y="6850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439591" y="1408712"/>
            <a:ext cx="1548084" cy="1451646"/>
          </a:xfrm>
          <a:custGeom>
            <a:avLst/>
            <a:gdLst/>
            <a:ahLst/>
            <a:cxnLst/>
            <a:rect r="r" b="b" t="t" l="l"/>
            <a:pathLst>
              <a:path h="1451646" w="1548084">
                <a:moveTo>
                  <a:pt x="0" y="0"/>
                </a:moveTo>
                <a:lnTo>
                  <a:pt x="1548084" y="0"/>
                </a:lnTo>
                <a:lnTo>
                  <a:pt x="1548084" y="1451645"/>
                </a:lnTo>
                <a:lnTo>
                  <a:pt x="0" y="145164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3815014" y="3789914"/>
            <a:ext cx="6183041" cy="6726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266"/>
              </a:lnSpc>
              <a:spcBef>
                <a:spcPct val="0"/>
              </a:spcBef>
            </a:pPr>
            <a:r>
              <a:rPr lang="en-US" sz="4388">
                <a:solidFill>
                  <a:srgbClr val="084C6E"/>
                </a:solidFill>
                <a:latin typeface="Canva Sans Bold"/>
              </a:rPr>
              <a:t>Merci de votre écoute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817548" y="4895691"/>
            <a:ext cx="3962232" cy="7070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862"/>
              </a:lnSpc>
              <a:spcBef>
                <a:spcPct val="0"/>
              </a:spcBef>
            </a:pPr>
            <a:r>
              <a:rPr lang="en-US" sz="1552">
                <a:solidFill>
                  <a:srgbClr val="084C6E"/>
                </a:solidFill>
                <a:latin typeface="Canva Sans Italics"/>
              </a:rPr>
              <a:t>La DSI ASSURMER, Services des Systèmes D’informations et du Support Informatique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680208" y="6286197"/>
            <a:ext cx="3843260" cy="352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2791"/>
              </a:lnSpc>
              <a:spcBef>
                <a:spcPct val="0"/>
              </a:spcBef>
            </a:pPr>
            <a:r>
              <a:rPr lang="en-US" sz="2326">
                <a:solidFill>
                  <a:srgbClr val="FFFFFF"/>
                </a:solidFill>
                <a:latin typeface="Canva Sans"/>
              </a:rPr>
              <a:t>contact@assurmer.fr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6236292" y="1642086"/>
            <a:ext cx="2543488" cy="941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745"/>
              </a:lnSpc>
              <a:spcBef>
                <a:spcPct val="0"/>
              </a:spcBef>
            </a:pPr>
            <a:r>
              <a:rPr lang="en-US" sz="3045" spc="-60">
                <a:solidFill>
                  <a:srgbClr val="FFFAEB"/>
                </a:solidFill>
                <a:latin typeface="DM Sans Italics"/>
                <a:ea typeface="DM Sans Italics"/>
              </a:rPr>
              <a:t>ASSURMER AP N°3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569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-2496664" y="-2868902"/>
            <a:ext cx="7050727" cy="6114903"/>
          </a:xfrm>
          <a:custGeom>
            <a:avLst/>
            <a:gdLst/>
            <a:ahLst/>
            <a:cxnLst/>
            <a:rect r="r" b="b" t="t" l="l"/>
            <a:pathLst>
              <a:path h="6114903" w="7050727">
                <a:moveTo>
                  <a:pt x="0" y="0"/>
                </a:moveTo>
                <a:lnTo>
                  <a:pt x="7050728" y="0"/>
                </a:lnTo>
                <a:lnTo>
                  <a:pt x="7050728" y="6114903"/>
                </a:lnTo>
                <a:lnTo>
                  <a:pt x="0" y="6114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800000">
            <a:off x="-1674630" y="3704600"/>
            <a:ext cx="3412067" cy="2959192"/>
          </a:xfrm>
          <a:custGeom>
            <a:avLst/>
            <a:gdLst/>
            <a:ahLst/>
            <a:cxnLst/>
            <a:rect r="r" b="b" t="t" l="l"/>
            <a:pathLst>
              <a:path h="2959192" w="3412067">
                <a:moveTo>
                  <a:pt x="0" y="0"/>
                </a:moveTo>
                <a:lnTo>
                  <a:pt x="3412067" y="0"/>
                </a:lnTo>
                <a:lnTo>
                  <a:pt x="3412067" y="2959192"/>
                </a:lnTo>
                <a:lnTo>
                  <a:pt x="0" y="29591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554064" y="6205194"/>
            <a:ext cx="9454273" cy="8199433"/>
          </a:xfrm>
          <a:custGeom>
            <a:avLst/>
            <a:gdLst/>
            <a:ahLst/>
            <a:cxnLst/>
            <a:rect r="r" b="b" t="t" l="l"/>
            <a:pathLst>
              <a:path h="8199433" w="9454273">
                <a:moveTo>
                  <a:pt x="0" y="0"/>
                </a:moveTo>
                <a:lnTo>
                  <a:pt x="9454272" y="0"/>
                </a:lnTo>
                <a:lnTo>
                  <a:pt x="9454272" y="8199433"/>
                </a:lnTo>
                <a:lnTo>
                  <a:pt x="0" y="81994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135783" y="8606199"/>
            <a:ext cx="5390682" cy="490824"/>
          </a:xfrm>
          <a:custGeom>
            <a:avLst/>
            <a:gdLst/>
            <a:ahLst/>
            <a:cxnLst/>
            <a:rect r="r" b="b" t="t" l="l"/>
            <a:pathLst>
              <a:path h="490824" w="5390682">
                <a:moveTo>
                  <a:pt x="0" y="0"/>
                </a:moveTo>
                <a:lnTo>
                  <a:pt x="5390682" y="0"/>
                </a:lnTo>
                <a:lnTo>
                  <a:pt x="5390682" y="490824"/>
                </a:lnTo>
                <a:lnTo>
                  <a:pt x="0" y="4908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16912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581967" y="3246001"/>
            <a:ext cx="3412067" cy="2959192"/>
          </a:xfrm>
          <a:custGeom>
            <a:avLst/>
            <a:gdLst/>
            <a:ahLst/>
            <a:cxnLst/>
            <a:rect r="r" b="b" t="t" l="l"/>
            <a:pathLst>
              <a:path h="2959192" w="3412067">
                <a:moveTo>
                  <a:pt x="0" y="0"/>
                </a:moveTo>
                <a:lnTo>
                  <a:pt x="3412066" y="0"/>
                </a:lnTo>
                <a:lnTo>
                  <a:pt x="3412066" y="2959193"/>
                </a:lnTo>
                <a:lnTo>
                  <a:pt x="0" y="2959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2184409" y="2471048"/>
            <a:ext cx="7096791" cy="6625975"/>
            <a:chOff x="0" y="0"/>
            <a:chExt cx="1869114" cy="174511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869114" cy="1745113"/>
            </a:xfrm>
            <a:custGeom>
              <a:avLst/>
              <a:gdLst/>
              <a:ahLst/>
              <a:cxnLst/>
              <a:rect r="r" b="b" t="t" l="l"/>
              <a:pathLst>
                <a:path h="1745113" w="1869114">
                  <a:moveTo>
                    <a:pt x="14182" y="0"/>
                  </a:moveTo>
                  <a:lnTo>
                    <a:pt x="1854932" y="0"/>
                  </a:lnTo>
                  <a:cubicBezTo>
                    <a:pt x="1858693" y="0"/>
                    <a:pt x="1862300" y="1494"/>
                    <a:pt x="1864960" y="4154"/>
                  </a:cubicBezTo>
                  <a:cubicBezTo>
                    <a:pt x="1867620" y="6813"/>
                    <a:pt x="1869114" y="10421"/>
                    <a:pt x="1869114" y="14182"/>
                  </a:cubicBezTo>
                  <a:lnTo>
                    <a:pt x="1869114" y="1730931"/>
                  </a:lnTo>
                  <a:cubicBezTo>
                    <a:pt x="1869114" y="1734692"/>
                    <a:pt x="1867620" y="1738299"/>
                    <a:pt x="1864960" y="1740959"/>
                  </a:cubicBezTo>
                  <a:cubicBezTo>
                    <a:pt x="1862300" y="1743619"/>
                    <a:pt x="1858693" y="1745113"/>
                    <a:pt x="1854932" y="1745113"/>
                  </a:cubicBezTo>
                  <a:lnTo>
                    <a:pt x="14182" y="1745113"/>
                  </a:lnTo>
                  <a:cubicBezTo>
                    <a:pt x="10421" y="1745113"/>
                    <a:pt x="6813" y="1743619"/>
                    <a:pt x="4154" y="1740959"/>
                  </a:cubicBezTo>
                  <a:cubicBezTo>
                    <a:pt x="1494" y="1738299"/>
                    <a:pt x="0" y="1734692"/>
                    <a:pt x="0" y="1730931"/>
                  </a:cubicBezTo>
                  <a:lnTo>
                    <a:pt x="0" y="14182"/>
                  </a:lnTo>
                  <a:cubicBezTo>
                    <a:pt x="0" y="10421"/>
                    <a:pt x="1494" y="6813"/>
                    <a:pt x="4154" y="4154"/>
                  </a:cubicBezTo>
                  <a:cubicBezTo>
                    <a:pt x="6813" y="1494"/>
                    <a:pt x="10421" y="0"/>
                    <a:pt x="14182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84C6E"/>
              </a:solidFill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28575"/>
              <a:ext cx="1869114" cy="17736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59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1405168" y="0"/>
            <a:ext cx="6882832" cy="10287000"/>
          </a:xfrm>
          <a:custGeom>
            <a:avLst/>
            <a:gdLst/>
            <a:ahLst/>
            <a:cxnLst/>
            <a:rect r="r" b="b" t="t" l="l"/>
            <a:pathLst>
              <a:path h="10287000" w="6882832">
                <a:moveTo>
                  <a:pt x="0" y="0"/>
                </a:moveTo>
                <a:lnTo>
                  <a:pt x="6882832" y="0"/>
                </a:lnTo>
                <a:lnTo>
                  <a:pt x="688283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9383" t="-29119" r="0" b="-20898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517820" y="2742479"/>
            <a:ext cx="6069667" cy="59592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9182" indent="-304591" lvl="1">
              <a:lnSpc>
                <a:spcPts val="4768"/>
              </a:lnSpc>
              <a:buFont typeface="Arial"/>
              <a:buChar char="•"/>
            </a:pPr>
            <a:r>
              <a:rPr lang="en-US" sz="2821" spc="276">
                <a:solidFill>
                  <a:srgbClr val="00569E"/>
                </a:solidFill>
                <a:latin typeface="Canva Sans"/>
              </a:rPr>
              <a:t>Le contexte</a:t>
            </a:r>
          </a:p>
          <a:p>
            <a:pPr marL="609182" indent="-304591" lvl="1">
              <a:lnSpc>
                <a:spcPts val="4768"/>
              </a:lnSpc>
              <a:buFont typeface="Arial"/>
              <a:buChar char="•"/>
            </a:pPr>
            <a:r>
              <a:rPr lang="en-US" sz="2821" spc="276">
                <a:solidFill>
                  <a:srgbClr val="00569E"/>
                </a:solidFill>
                <a:latin typeface="Canva Sans"/>
              </a:rPr>
              <a:t>Introduction au déploiement</a:t>
            </a:r>
          </a:p>
          <a:p>
            <a:pPr marL="609182" indent="-304591" lvl="1">
              <a:lnSpc>
                <a:spcPts val="4768"/>
              </a:lnSpc>
              <a:buFont typeface="Arial"/>
              <a:buChar char="•"/>
            </a:pPr>
            <a:r>
              <a:rPr lang="en-US" sz="2821" spc="276">
                <a:solidFill>
                  <a:srgbClr val="00569E"/>
                </a:solidFill>
                <a:latin typeface="Canva Sans"/>
              </a:rPr>
              <a:t>Comparaison des outils de déploiement </a:t>
            </a:r>
          </a:p>
          <a:p>
            <a:pPr marL="609182" indent="-304591" lvl="1">
              <a:lnSpc>
                <a:spcPts val="4768"/>
              </a:lnSpc>
              <a:buFont typeface="Arial"/>
              <a:buChar char="•"/>
            </a:pPr>
            <a:r>
              <a:rPr lang="en-US" sz="2821" spc="276">
                <a:solidFill>
                  <a:srgbClr val="00569E"/>
                </a:solidFill>
                <a:latin typeface="Canva Sans"/>
              </a:rPr>
              <a:t>Les coûts </a:t>
            </a:r>
          </a:p>
          <a:p>
            <a:pPr marL="609182" indent="-304591" lvl="1">
              <a:lnSpc>
                <a:spcPts val="4768"/>
              </a:lnSpc>
              <a:buFont typeface="Arial"/>
              <a:buChar char="•"/>
            </a:pPr>
            <a:r>
              <a:rPr lang="en-US" sz="2821" spc="276">
                <a:solidFill>
                  <a:srgbClr val="00569E"/>
                </a:solidFill>
                <a:latin typeface="Canva Sans"/>
              </a:rPr>
              <a:t>Dotation nouvel équipement </a:t>
            </a:r>
          </a:p>
          <a:p>
            <a:pPr marL="609182" indent="-304591" lvl="1">
              <a:lnSpc>
                <a:spcPts val="4768"/>
              </a:lnSpc>
              <a:buFont typeface="Arial"/>
              <a:buChar char="•"/>
            </a:pPr>
            <a:r>
              <a:rPr lang="en-US" sz="2821" spc="276">
                <a:solidFill>
                  <a:srgbClr val="00569E"/>
                </a:solidFill>
                <a:latin typeface="Canva Sans"/>
              </a:rPr>
              <a:t>Notes de sécurité aux utilisateurs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289233" y="1497627"/>
            <a:ext cx="4910058" cy="857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16"/>
              </a:lnSpc>
              <a:spcBef>
                <a:spcPct val="0"/>
              </a:spcBef>
            </a:pPr>
            <a:r>
              <a:rPr lang="en-US" sz="5514">
                <a:solidFill>
                  <a:srgbClr val="FFFFFF"/>
                </a:solidFill>
                <a:latin typeface="Now Bold"/>
              </a:rPr>
              <a:t>SOMMAIRE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C32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498945" y="8550101"/>
            <a:ext cx="4557028" cy="4557028"/>
          </a:xfrm>
          <a:custGeom>
            <a:avLst/>
            <a:gdLst/>
            <a:ahLst/>
            <a:cxnLst/>
            <a:rect r="r" b="b" t="t" l="l"/>
            <a:pathLst>
              <a:path h="4557028" w="4557028">
                <a:moveTo>
                  <a:pt x="0" y="0"/>
                </a:moveTo>
                <a:lnTo>
                  <a:pt x="4557027" y="0"/>
                </a:lnTo>
                <a:lnTo>
                  <a:pt x="4557027" y="4557028"/>
                </a:lnTo>
                <a:lnTo>
                  <a:pt x="0" y="4557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986702" y="-1906870"/>
            <a:ext cx="9830244" cy="9830244"/>
          </a:xfrm>
          <a:custGeom>
            <a:avLst/>
            <a:gdLst/>
            <a:ahLst/>
            <a:cxnLst/>
            <a:rect r="r" b="b" t="t" l="l"/>
            <a:pathLst>
              <a:path h="9830244" w="9830244">
                <a:moveTo>
                  <a:pt x="0" y="0"/>
                </a:moveTo>
                <a:lnTo>
                  <a:pt x="9830243" y="0"/>
                </a:lnTo>
                <a:lnTo>
                  <a:pt x="9830243" y="9830243"/>
                </a:lnTo>
                <a:lnTo>
                  <a:pt x="0" y="98302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651389" y="-2208895"/>
            <a:ext cx="9398182" cy="9398145"/>
            <a:chOff x="0" y="0"/>
            <a:chExt cx="6350000" cy="634997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0" t="-25047" r="0" b="-25047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3588439" y="8897507"/>
            <a:ext cx="780406" cy="780406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0B5F8">
                    <a:alpha val="100000"/>
                  </a:srgbClr>
                </a:gs>
                <a:gs pos="50000">
                  <a:srgbClr val="00B5F8">
                    <a:alpha val="100000"/>
                  </a:srgbClr>
                </a:gs>
                <a:gs pos="100000">
                  <a:srgbClr val="2B5DFF">
                    <a:alpha val="100000"/>
                  </a:srgbClr>
                </a:gs>
              </a:gsLst>
              <a:path path="circle">
                <a:fillToRect l="0" r="100000" t="0" b="100000"/>
              </a:path>
              <a:tileRect r="0" l="-100000" b="0" t="-100000"/>
            </a:gra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49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2286135" y="1019175"/>
            <a:ext cx="5046621" cy="895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6910"/>
              </a:lnSpc>
              <a:spcBef>
                <a:spcPct val="0"/>
              </a:spcBef>
            </a:pPr>
            <a:r>
              <a:rPr lang="en-US" sz="5758">
                <a:solidFill>
                  <a:srgbClr val="1B8EED"/>
                </a:solidFill>
                <a:latin typeface="Now Bold"/>
              </a:rPr>
              <a:t>LE CONTEXTE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66818" y="2145896"/>
            <a:ext cx="7877182" cy="71240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7"/>
              </a:lnSpc>
            </a:pPr>
            <a:r>
              <a:rPr lang="en-US" sz="2518" spc="-62">
                <a:solidFill>
                  <a:srgbClr val="FFFFFF"/>
                </a:solidFill>
                <a:latin typeface="Canva Sans Bold"/>
              </a:rPr>
              <a:t>ASSURMER vise à déployer 184 postes informatiques</a:t>
            </a:r>
            <a:r>
              <a:rPr lang="en-US" sz="2518" spc="-62">
                <a:solidFill>
                  <a:srgbClr val="FFFFFF"/>
                </a:solidFill>
                <a:latin typeface="Canva Sans"/>
              </a:rPr>
              <a:t> </a:t>
            </a:r>
          </a:p>
          <a:p>
            <a:pPr algn="l">
              <a:lnSpc>
                <a:spcPts val="3777"/>
              </a:lnSpc>
            </a:pPr>
          </a:p>
          <a:p>
            <a:pPr algn="l" marL="1087391" indent="-362464" lvl="2">
              <a:lnSpc>
                <a:spcPts val="3777"/>
              </a:lnSpc>
              <a:buFont typeface="Arial"/>
              <a:buChar char="⚬"/>
            </a:pPr>
            <a:r>
              <a:rPr lang="en-US" sz="2518" spc="-62" strike="noStrike" u="none">
                <a:solidFill>
                  <a:srgbClr val="FFFFFF"/>
                </a:solidFill>
                <a:latin typeface="Canva Sans"/>
              </a:rPr>
              <a:t>De manière rapide et autonome </a:t>
            </a:r>
          </a:p>
          <a:p>
            <a:pPr algn="l">
              <a:lnSpc>
                <a:spcPts val="3777"/>
              </a:lnSpc>
            </a:pPr>
          </a:p>
          <a:p>
            <a:pPr algn="l" marL="1087391" indent="-362464" lvl="2">
              <a:lnSpc>
                <a:spcPts val="3777"/>
              </a:lnSpc>
              <a:buFont typeface="Arial"/>
              <a:buChar char="⚬"/>
            </a:pPr>
            <a:r>
              <a:rPr lang="en-US" sz="2518" spc="-62" strike="noStrike" u="none">
                <a:solidFill>
                  <a:srgbClr val="FFFFFF"/>
                </a:solidFill>
                <a:latin typeface="Canva Sans"/>
              </a:rPr>
              <a:t>En mettant en place un outil et une procédure de déploiement </a:t>
            </a:r>
          </a:p>
          <a:p>
            <a:pPr algn="l">
              <a:lnSpc>
                <a:spcPts val="3777"/>
              </a:lnSpc>
            </a:pPr>
          </a:p>
          <a:p>
            <a:pPr algn="l" marL="1087391" indent="-362464" lvl="2">
              <a:lnSpc>
                <a:spcPts val="3777"/>
              </a:lnSpc>
              <a:buFont typeface="Arial"/>
              <a:buChar char="⚬"/>
            </a:pPr>
            <a:r>
              <a:rPr lang="en-US" sz="2518" spc="-62" strike="noStrike" u="none">
                <a:solidFill>
                  <a:srgbClr val="FFFFFF"/>
                </a:solidFill>
                <a:latin typeface="Canva Sans"/>
              </a:rPr>
              <a:t>En mettant en place un système d’exploitation sous Windows pour les machines clients et Windows Server pour les machines en backend </a:t>
            </a:r>
          </a:p>
          <a:p>
            <a:pPr algn="l">
              <a:lnSpc>
                <a:spcPts val="3777"/>
              </a:lnSpc>
            </a:pPr>
          </a:p>
          <a:p>
            <a:pPr algn="l" marL="1087391" indent="-362464" lvl="2">
              <a:lnSpc>
                <a:spcPts val="3777"/>
              </a:lnSpc>
              <a:buFont typeface="Arial"/>
              <a:buChar char="⚬"/>
            </a:pPr>
            <a:r>
              <a:rPr lang="en-US" sz="2518" spc="-62" strike="noStrike" u="none">
                <a:solidFill>
                  <a:srgbClr val="FFFFFF"/>
                </a:solidFill>
                <a:latin typeface="Canva Sans"/>
              </a:rPr>
              <a:t>En installant un Active Directory pour la gestion des utilisateurs et WDS pour le déploiement d’OS. 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15582958" y="8159898"/>
            <a:ext cx="780406" cy="780406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0B5F8">
                    <a:alpha val="100000"/>
                  </a:srgbClr>
                </a:gs>
                <a:gs pos="50000">
                  <a:srgbClr val="00B5F8">
                    <a:alpha val="100000"/>
                  </a:srgbClr>
                </a:gs>
                <a:gs pos="100000">
                  <a:srgbClr val="2B5DFF">
                    <a:alpha val="100000"/>
                  </a:srgbClr>
                </a:gs>
              </a:gsLst>
              <a:path path="circle">
                <a:fillToRect l="0" r="100000" t="0" b="100000"/>
              </a:path>
              <a:tileRect r="0" l="-100000" b="0" t="-100000"/>
            </a:gra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49"/>
                </a:lnSpc>
              </a:pPr>
            </a:p>
          </p:txBody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569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3827718"/>
            <a:ext cx="18288000" cy="7843837"/>
          </a:xfrm>
          <a:custGeom>
            <a:avLst/>
            <a:gdLst/>
            <a:ahLst/>
            <a:cxnLst/>
            <a:rect r="r" b="b" t="t" l="l"/>
            <a:pathLst>
              <a:path h="7843837" w="18288000">
                <a:moveTo>
                  <a:pt x="0" y="0"/>
                </a:moveTo>
                <a:lnTo>
                  <a:pt x="18288000" y="0"/>
                </a:lnTo>
                <a:lnTo>
                  <a:pt x="18288000" y="7843837"/>
                </a:lnTo>
                <a:lnTo>
                  <a:pt x="0" y="78438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5209" r="0" b="-30127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886181" y="4299116"/>
            <a:ext cx="12190613" cy="666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247"/>
              </a:lnSpc>
              <a:spcBef>
                <a:spcPct val="0"/>
              </a:spcBef>
            </a:pPr>
            <a:r>
              <a:rPr lang="en-US" sz="4373">
                <a:solidFill>
                  <a:srgbClr val="FFFFFF"/>
                </a:solidFill>
                <a:latin typeface="Now Bold"/>
              </a:rPr>
              <a:t>INTRODUCTION AU DÉPLOIEMENT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904665" y="6673187"/>
            <a:ext cx="7378061" cy="8781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1"/>
              </a:lnSpc>
            </a:pPr>
            <a:r>
              <a:rPr lang="en-US" sz="2550" spc="-63">
                <a:solidFill>
                  <a:srgbClr val="FFFFFF"/>
                </a:solidFill>
                <a:latin typeface="Canva Sans"/>
              </a:rPr>
              <a:t>Est un système d'exploitation spécifiquement conçu pour les environnements serveur.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5678459" y="4908716"/>
            <a:ext cx="6931082" cy="4484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34"/>
              </a:lnSpc>
            </a:pPr>
            <a:r>
              <a:rPr lang="en-US" sz="2596" spc="85">
                <a:solidFill>
                  <a:srgbClr val="0ABFFF"/>
                </a:solidFill>
                <a:latin typeface="Canva Sans Bold"/>
              </a:rPr>
              <a:t>Qu’est-ce que Windows Server et WDS ? </a:t>
            </a:r>
          </a:p>
        </p:txBody>
      </p:sp>
      <p:sp>
        <p:nvSpPr>
          <p:cNvPr name="AutoShape 6" id="6"/>
          <p:cNvSpPr/>
          <p:nvPr/>
        </p:nvSpPr>
        <p:spPr>
          <a:xfrm flipH="true">
            <a:off x="904665" y="9773388"/>
            <a:ext cx="16668374" cy="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>
            <a:off x="8962437" y="6011004"/>
            <a:ext cx="0" cy="3525807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8" id="8"/>
          <p:cNvSpPr txBox="true"/>
          <p:nvPr/>
        </p:nvSpPr>
        <p:spPr>
          <a:xfrm rot="0">
            <a:off x="2798737" y="5953854"/>
            <a:ext cx="4915926" cy="4484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34"/>
              </a:lnSpc>
            </a:pPr>
            <a:r>
              <a:rPr lang="en-US" sz="2596" spc="85">
                <a:solidFill>
                  <a:srgbClr val="FFFFFF"/>
                </a:solidFill>
                <a:latin typeface="Canva Sans Bold"/>
              </a:rPr>
              <a:t>Windows Server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416487" y="5953854"/>
            <a:ext cx="6572279" cy="4484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34"/>
              </a:lnSpc>
            </a:pPr>
            <a:r>
              <a:rPr lang="en-US" sz="2596" spc="85">
                <a:solidFill>
                  <a:srgbClr val="FFFFFF"/>
                </a:solidFill>
                <a:latin typeface="Canva Sans Bold"/>
              </a:rPr>
              <a:t>Windows Deployment Services (WDS)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895887" y="6673187"/>
            <a:ext cx="7520377" cy="13262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52"/>
              </a:lnSpc>
            </a:pPr>
            <a:r>
              <a:rPr lang="en-US" sz="2537" spc="-63">
                <a:solidFill>
                  <a:srgbClr val="FFFFFF"/>
                </a:solidFill>
                <a:latin typeface="Canva Sans"/>
              </a:rPr>
              <a:t>Est un rôle intégré à Windows Server qui permet de déployer des systèmes d'exploitation Windows sur plusieurs ordinateurs via le réseau.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569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3827718"/>
            <a:ext cx="18288000" cy="7843837"/>
          </a:xfrm>
          <a:custGeom>
            <a:avLst/>
            <a:gdLst/>
            <a:ahLst/>
            <a:cxnLst/>
            <a:rect r="r" b="b" t="t" l="l"/>
            <a:pathLst>
              <a:path h="7843837" w="18288000">
                <a:moveTo>
                  <a:pt x="0" y="0"/>
                </a:moveTo>
                <a:lnTo>
                  <a:pt x="18288000" y="0"/>
                </a:lnTo>
                <a:lnTo>
                  <a:pt x="18288000" y="7843837"/>
                </a:lnTo>
                <a:lnTo>
                  <a:pt x="0" y="78438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5209" r="0" b="-30127"/>
            </a:stretch>
          </a:blipFill>
        </p:spPr>
      </p:sp>
      <p:sp>
        <p:nvSpPr>
          <p:cNvPr name="AutoShape 3" id="3"/>
          <p:cNvSpPr/>
          <p:nvPr/>
        </p:nvSpPr>
        <p:spPr>
          <a:xfrm flipH="true">
            <a:off x="904665" y="9773388"/>
            <a:ext cx="16668374" cy="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-113759" y="-2211319"/>
            <a:ext cx="16785051" cy="6227438"/>
          </a:xfrm>
          <a:custGeom>
            <a:avLst/>
            <a:gdLst/>
            <a:ahLst/>
            <a:cxnLst/>
            <a:rect r="r" b="b" t="t" l="l"/>
            <a:pathLst>
              <a:path h="6227438" w="16785051">
                <a:moveTo>
                  <a:pt x="0" y="0"/>
                </a:moveTo>
                <a:lnTo>
                  <a:pt x="16785051" y="0"/>
                </a:lnTo>
                <a:lnTo>
                  <a:pt x="16785051" y="6227438"/>
                </a:lnTo>
                <a:lnTo>
                  <a:pt x="0" y="62274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7954" r="0" b="-37954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184931" y="4281385"/>
            <a:ext cx="12190613" cy="666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247"/>
              </a:lnSpc>
              <a:spcBef>
                <a:spcPct val="0"/>
              </a:spcBef>
            </a:pPr>
            <a:r>
              <a:rPr lang="en-US" sz="4373">
                <a:solidFill>
                  <a:srgbClr val="FFFFFF"/>
                </a:solidFill>
                <a:latin typeface="Now Bold"/>
              </a:rPr>
              <a:t>INTRODUCTION AU DÉPLOIEMENT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113782" y="5579022"/>
            <a:ext cx="12060436" cy="3896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483009" indent="-241505" lvl="1">
              <a:lnSpc>
                <a:spcPts val="3132"/>
              </a:lnSpc>
              <a:buFont typeface="Arial"/>
              <a:buChar char="•"/>
            </a:pPr>
            <a:r>
              <a:rPr lang="en-US" sz="2237" spc="-55">
                <a:solidFill>
                  <a:srgbClr val="FFFFFF"/>
                </a:solidFill>
                <a:latin typeface="Canva Sans"/>
                <a:cs typeface="Canva Sans"/>
              </a:rPr>
              <a:t>Une machine ou VM « Serveur » avec pour OS Windows Server 2019  </a:t>
            </a:r>
          </a:p>
          <a:p>
            <a:pPr algn="ctr">
              <a:lnSpc>
                <a:spcPts val="3132"/>
              </a:lnSpc>
            </a:pPr>
          </a:p>
          <a:p>
            <a:pPr algn="ctr" marL="483009" indent="-241505" lvl="1">
              <a:lnSpc>
                <a:spcPts val="3132"/>
              </a:lnSpc>
              <a:buFont typeface="Arial"/>
              <a:buChar char="•"/>
            </a:pPr>
            <a:r>
              <a:rPr lang="en-US" sz="2237" spc="-55">
                <a:solidFill>
                  <a:srgbClr val="FFFFFF"/>
                </a:solidFill>
                <a:latin typeface="Canva Sans"/>
              </a:rPr>
              <a:t>Une machine ou VM cliente qui réceptionnera le déploiement envoyer par le serveur PXE </a:t>
            </a:r>
          </a:p>
          <a:p>
            <a:pPr algn="ctr">
              <a:lnSpc>
                <a:spcPts val="3132"/>
              </a:lnSpc>
            </a:pPr>
          </a:p>
          <a:p>
            <a:pPr algn="ctr" marL="483009" indent="-241505" lvl="1">
              <a:lnSpc>
                <a:spcPts val="3132"/>
              </a:lnSpc>
              <a:buFont typeface="Arial"/>
              <a:buChar char="•"/>
            </a:pPr>
            <a:r>
              <a:rPr lang="en-US" sz="2237" spc="-55">
                <a:solidFill>
                  <a:srgbClr val="FFFFFF"/>
                </a:solidFill>
                <a:latin typeface="Canva Sans"/>
              </a:rPr>
              <a:t>Une image de démarrage en boot.wim   </a:t>
            </a:r>
          </a:p>
          <a:p>
            <a:pPr algn="ctr">
              <a:lnSpc>
                <a:spcPts val="3132"/>
              </a:lnSpc>
            </a:pPr>
          </a:p>
          <a:p>
            <a:pPr algn="ctr" marL="483009" indent="-241505" lvl="1">
              <a:lnSpc>
                <a:spcPts val="3132"/>
              </a:lnSpc>
              <a:buFont typeface="Arial"/>
              <a:buChar char="•"/>
            </a:pPr>
            <a:r>
              <a:rPr lang="en-US" sz="2237" spc="-55">
                <a:solidFill>
                  <a:srgbClr val="FFFFFF"/>
                </a:solidFill>
                <a:latin typeface="Canva Sans"/>
              </a:rPr>
              <a:t>Une image d’installation en install.wim</a:t>
            </a:r>
          </a:p>
          <a:p>
            <a:pPr algn="ctr">
              <a:lnSpc>
                <a:spcPts val="3132"/>
              </a:lnSpc>
            </a:pPr>
          </a:p>
          <a:p>
            <a:pPr algn="ctr" marL="483009" indent="-241505" lvl="1">
              <a:lnSpc>
                <a:spcPts val="3132"/>
              </a:lnSpc>
              <a:buFont typeface="Arial"/>
              <a:buChar char="•"/>
            </a:pPr>
            <a:r>
              <a:rPr lang="en-US" sz="2237" spc="-55">
                <a:solidFill>
                  <a:srgbClr val="FFFFFF"/>
                </a:solidFill>
                <a:latin typeface="Canva Sans"/>
              </a:rPr>
              <a:t>Une procédure d’installation de WDS et configuration de Windows Server. </a:t>
            </a:r>
          </a:p>
          <a:p>
            <a:pPr algn="ctr">
              <a:lnSpc>
                <a:spcPts val="3132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5706734" y="4882468"/>
            <a:ext cx="7147005" cy="4649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4"/>
              </a:lnSpc>
            </a:pPr>
            <a:r>
              <a:rPr lang="en-US" sz="2696" spc="88">
                <a:solidFill>
                  <a:srgbClr val="0ABFFF"/>
                </a:solidFill>
                <a:latin typeface="Canva Sans Bold"/>
                <a:cs typeface="Canva Sans Bold"/>
              </a:rPr>
              <a:t>Matériel ou documents nécessaire ?</a:t>
            </a:r>
            <a:r>
              <a:rPr lang="en-US" sz="2696" spc="88">
                <a:solidFill>
                  <a:srgbClr val="FFFFFF"/>
                </a:solidFill>
                <a:latin typeface="Canva Sans Bold"/>
              </a:rPr>
              <a:t>  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1D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5911793" y="1606"/>
            <a:ext cx="15430157" cy="10545890"/>
            <a:chOff x="0" y="0"/>
            <a:chExt cx="5508856" cy="376508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508856" cy="3765081"/>
            </a:xfrm>
            <a:custGeom>
              <a:avLst/>
              <a:gdLst/>
              <a:ahLst/>
              <a:cxnLst/>
              <a:rect r="r" b="b" t="t" l="l"/>
              <a:pathLst>
                <a:path h="3765081" w="5508856">
                  <a:moveTo>
                    <a:pt x="0" y="0"/>
                  </a:moveTo>
                  <a:lnTo>
                    <a:pt x="3335085" y="0"/>
                  </a:lnTo>
                  <a:lnTo>
                    <a:pt x="5508856" y="3765081"/>
                  </a:lnTo>
                  <a:lnTo>
                    <a:pt x="2173770" y="37650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945B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508856" cy="3765081"/>
            </a:xfrm>
            <a:custGeom>
              <a:avLst/>
              <a:gdLst/>
              <a:ahLst/>
              <a:cxnLst/>
              <a:rect r="r" b="b" t="t" l="l"/>
              <a:pathLst>
                <a:path h="3765081" w="5508856">
                  <a:moveTo>
                    <a:pt x="0" y="0"/>
                  </a:moveTo>
                  <a:lnTo>
                    <a:pt x="3335085" y="0"/>
                  </a:lnTo>
                  <a:lnTo>
                    <a:pt x="5508856" y="3765081"/>
                  </a:lnTo>
                  <a:lnTo>
                    <a:pt x="2173770" y="37650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259" t="0" r="-1259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-2622339" y="7919689"/>
            <a:ext cx="6452848" cy="5596379"/>
          </a:xfrm>
          <a:custGeom>
            <a:avLst/>
            <a:gdLst/>
            <a:ahLst/>
            <a:cxnLst/>
            <a:rect r="r" b="b" t="t" l="l"/>
            <a:pathLst>
              <a:path h="5596379" w="6452848">
                <a:moveTo>
                  <a:pt x="0" y="0"/>
                </a:moveTo>
                <a:lnTo>
                  <a:pt x="6452849" y="0"/>
                </a:lnTo>
                <a:lnTo>
                  <a:pt x="6452849" y="5596379"/>
                </a:lnTo>
                <a:lnTo>
                  <a:pt x="0" y="55963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0800000">
            <a:off x="13367400" y="-2798190"/>
            <a:ext cx="6452848" cy="5596379"/>
          </a:xfrm>
          <a:custGeom>
            <a:avLst/>
            <a:gdLst/>
            <a:ahLst/>
            <a:cxnLst/>
            <a:rect r="r" b="b" t="t" l="l"/>
            <a:pathLst>
              <a:path h="5596379" w="6452848">
                <a:moveTo>
                  <a:pt x="0" y="0"/>
                </a:moveTo>
                <a:lnTo>
                  <a:pt x="6452849" y="0"/>
                </a:lnTo>
                <a:lnTo>
                  <a:pt x="6452849" y="5596380"/>
                </a:lnTo>
                <a:lnTo>
                  <a:pt x="0" y="5596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407285" y="797997"/>
            <a:ext cx="1530850" cy="1530850"/>
          </a:xfrm>
          <a:custGeom>
            <a:avLst/>
            <a:gdLst/>
            <a:ahLst/>
            <a:cxnLst/>
            <a:rect r="r" b="b" t="t" l="l"/>
            <a:pathLst>
              <a:path h="1530850" w="1530850">
                <a:moveTo>
                  <a:pt x="0" y="0"/>
                </a:moveTo>
                <a:lnTo>
                  <a:pt x="1530849" y="0"/>
                </a:lnTo>
                <a:lnTo>
                  <a:pt x="1530849" y="1530850"/>
                </a:lnTo>
                <a:lnTo>
                  <a:pt x="0" y="15308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6212402" y="2679295"/>
            <a:ext cx="8457192" cy="952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404"/>
              </a:lnSpc>
              <a:spcBef>
                <a:spcPct val="0"/>
              </a:spcBef>
            </a:pPr>
            <a:r>
              <a:rPr lang="en-US" sz="6170">
                <a:solidFill>
                  <a:srgbClr val="FFFFFF"/>
                </a:solidFill>
                <a:latin typeface="Now Bold"/>
              </a:rPr>
              <a:t>PRÉSENTATION WDS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901587" y="3584170"/>
            <a:ext cx="6542245" cy="3785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23"/>
              </a:lnSpc>
            </a:pPr>
            <a:r>
              <a:rPr lang="en-US" sz="2190" spc="214">
                <a:solidFill>
                  <a:srgbClr val="FFFFFF"/>
                </a:solidFill>
                <a:latin typeface="DM Sans"/>
              </a:rPr>
              <a:t> Windows Déploiement Services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015284" y="4315138"/>
            <a:ext cx="9924163" cy="6867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69"/>
              </a:lnSpc>
              <a:spcBef>
                <a:spcPct val="0"/>
              </a:spcBef>
            </a:pPr>
            <a:r>
              <a:rPr lang="en-US" sz="2251" spc="-45">
                <a:solidFill>
                  <a:srgbClr val="349FF6"/>
                </a:solidFill>
                <a:latin typeface="DM Sans"/>
              </a:rPr>
              <a:t>Est un service de déploiement de Microsoft conçu pour simplifier le déploiement d'images Windows sur des machines physiques ou virtuelles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821092" y="5706734"/>
            <a:ext cx="8621871" cy="29358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419036" indent="-209518" lvl="1">
              <a:lnSpc>
                <a:spcPts val="2387"/>
              </a:lnSpc>
              <a:buFont typeface="Arial"/>
              <a:buChar char="•"/>
            </a:pPr>
            <a:r>
              <a:rPr lang="en-US" sz="1940" spc="-38">
                <a:solidFill>
                  <a:srgbClr val="FFFFFF"/>
                </a:solidFill>
                <a:latin typeface="DM Sans Bold"/>
              </a:rPr>
              <a:t>Simplicité d'utilisation </a:t>
            </a:r>
            <a:r>
              <a:rPr lang="en-US" sz="1940" spc="-38">
                <a:solidFill>
                  <a:srgbClr val="FFFFFF"/>
                </a:solidFill>
                <a:latin typeface="DM Sans"/>
              </a:rPr>
              <a:t> </a:t>
            </a:r>
          </a:p>
          <a:p>
            <a:pPr algn="ctr">
              <a:lnSpc>
                <a:spcPts val="2387"/>
              </a:lnSpc>
            </a:pPr>
          </a:p>
          <a:p>
            <a:pPr algn="ctr">
              <a:lnSpc>
                <a:spcPts val="2387"/>
              </a:lnSpc>
            </a:pPr>
          </a:p>
          <a:p>
            <a:pPr algn="ctr" marL="419036" indent="-209518" lvl="1">
              <a:lnSpc>
                <a:spcPts val="2387"/>
              </a:lnSpc>
              <a:buFont typeface="Arial"/>
              <a:buChar char="•"/>
            </a:pPr>
            <a:r>
              <a:rPr lang="en-US" sz="1940" spc="-38">
                <a:solidFill>
                  <a:srgbClr val="FFFFFF"/>
                </a:solidFill>
                <a:latin typeface="DM Sans"/>
              </a:rPr>
              <a:t>D</a:t>
            </a:r>
            <a:r>
              <a:rPr lang="en-US" sz="1940" spc="-38">
                <a:solidFill>
                  <a:srgbClr val="FFFFFF"/>
                </a:solidFill>
                <a:latin typeface="DM Sans Bold"/>
              </a:rPr>
              <a:t>éploiement de Systèmes d'Exploitation </a:t>
            </a:r>
          </a:p>
          <a:p>
            <a:pPr algn="ctr">
              <a:lnSpc>
                <a:spcPts val="2387"/>
              </a:lnSpc>
            </a:pPr>
          </a:p>
          <a:p>
            <a:pPr algn="ctr">
              <a:lnSpc>
                <a:spcPts val="2387"/>
              </a:lnSpc>
            </a:pPr>
          </a:p>
          <a:p>
            <a:pPr algn="ctr" marL="419036" indent="-209518" lvl="1">
              <a:lnSpc>
                <a:spcPts val="2387"/>
              </a:lnSpc>
              <a:buFont typeface="Arial"/>
              <a:buChar char="•"/>
            </a:pPr>
            <a:r>
              <a:rPr lang="en-US" sz="1940" spc="-38">
                <a:solidFill>
                  <a:srgbClr val="FFFFFF"/>
                </a:solidFill>
                <a:latin typeface="DM Sans"/>
              </a:rPr>
              <a:t>S</a:t>
            </a:r>
            <a:r>
              <a:rPr lang="en-US" sz="1940" spc="-38">
                <a:solidFill>
                  <a:srgbClr val="FFFFFF"/>
                </a:solidFill>
                <a:latin typeface="DM Sans Bold"/>
              </a:rPr>
              <a:t>olution Légère </a:t>
            </a:r>
          </a:p>
          <a:p>
            <a:pPr algn="ctr">
              <a:lnSpc>
                <a:spcPts val="2387"/>
              </a:lnSpc>
            </a:pPr>
          </a:p>
          <a:p>
            <a:pPr algn="ctr">
              <a:lnSpc>
                <a:spcPts val="2387"/>
              </a:lnSpc>
            </a:pPr>
          </a:p>
          <a:p>
            <a:pPr algn="ctr" marL="419036" indent="-209518" lvl="1">
              <a:lnSpc>
                <a:spcPts val="2387"/>
              </a:lnSpc>
              <a:spcBef>
                <a:spcPct val="0"/>
              </a:spcBef>
              <a:buFont typeface="Arial"/>
              <a:buChar char="•"/>
            </a:pPr>
            <a:r>
              <a:rPr lang="en-US" sz="1940" spc="-38">
                <a:solidFill>
                  <a:srgbClr val="FFFFFF"/>
                </a:solidFill>
                <a:latin typeface="DM Sans"/>
              </a:rPr>
              <a:t>T</a:t>
            </a:r>
            <a:r>
              <a:rPr lang="en-US" sz="1940" spc="-38">
                <a:solidFill>
                  <a:srgbClr val="FFFFFF"/>
                </a:solidFill>
                <a:latin typeface="DM Sans Bold"/>
              </a:rPr>
              <a:t>rès faible coût</a:t>
            </a:r>
            <a:r>
              <a:rPr lang="en-US" sz="1940" spc="-38">
                <a:solidFill>
                  <a:srgbClr val="FFFFFF"/>
                </a:solidFill>
                <a:latin typeface="DM Sans"/>
              </a:rPr>
              <a:t>  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1D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9418955" y="0"/>
            <a:ext cx="15430157" cy="10545890"/>
            <a:chOff x="0" y="0"/>
            <a:chExt cx="5508856" cy="376508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508856" cy="3765081"/>
            </a:xfrm>
            <a:custGeom>
              <a:avLst/>
              <a:gdLst/>
              <a:ahLst/>
              <a:cxnLst/>
              <a:rect r="r" b="b" t="t" l="l"/>
              <a:pathLst>
                <a:path h="3765081" w="5508856">
                  <a:moveTo>
                    <a:pt x="0" y="0"/>
                  </a:moveTo>
                  <a:lnTo>
                    <a:pt x="3335085" y="0"/>
                  </a:lnTo>
                  <a:lnTo>
                    <a:pt x="5508856" y="3765081"/>
                  </a:lnTo>
                  <a:lnTo>
                    <a:pt x="2173770" y="37650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945B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-30000">
              <a:off x="16533" y="-23965"/>
              <a:ext cx="5475790" cy="3813011"/>
            </a:xfrm>
            <a:custGeom>
              <a:avLst/>
              <a:gdLst/>
              <a:ahLst/>
              <a:cxnLst/>
              <a:rect r="r" b="b" t="t" l="l"/>
              <a:pathLst>
                <a:path h="3813011" w="5475790">
                  <a:moveTo>
                    <a:pt x="0" y="0"/>
                  </a:moveTo>
                  <a:lnTo>
                    <a:pt x="3334958" y="29104"/>
                  </a:lnTo>
                  <a:lnTo>
                    <a:pt x="5475790" y="3813011"/>
                  </a:lnTo>
                  <a:lnTo>
                    <a:pt x="2140831" y="37839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2355" t="-14520" r="-7694" b="-413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4547736" y="7998019"/>
            <a:ext cx="6452848" cy="5596379"/>
          </a:xfrm>
          <a:custGeom>
            <a:avLst/>
            <a:gdLst/>
            <a:ahLst/>
            <a:cxnLst/>
            <a:rect r="r" b="b" t="t" l="l"/>
            <a:pathLst>
              <a:path h="5596379" w="6452848">
                <a:moveTo>
                  <a:pt x="0" y="0"/>
                </a:moveTo>
                <a:lnTo>
                  <a:pt x="6452849" y="0"/>
                </a:lnTo>
                <a:lnTo>
                  <a:pt x="6452849" y="5596380"/>
                </a:lnTo>
                <a:lnTo>
                  <a:pt x="0" y="5596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0800000">
            <a:off x="-1641633" y="-3382469"/>
            <a:ext cx="6452848" cy="5596379"/>
          </a:xfrm>
          <a:custGeom>
            <a:avLst/>
            <a:gdLst/>
            <a:ahLst/>
            <a:cxnLst/>
            <a:rect r="r" b="b" t="t" l="l"/>
            <a:pathLst>
              <a:path h="5596379" w="6452848">
                <a:moveTo>
                  <a:pt x="0" y="0"/>
                </a:moveTo>
                <a:lnTo>
                  <a:pt x="6452848" y="0"/>
                </a:lnTo>
                <a:lnTo>
                  <a:pt x="6452848" y="5596379"/>
                </a:lnTo>
                <a:lnTo>
                  <a:pt x="0" y="55963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206319" y="496021"/>
            <a:ext cx="1758442" cy="1911350"/>
          </a:xfrm>
          <a:custGeom>
            <a:avLst/>
            <a:gdLst/>
            <a:ahLst/>
            <a:cxnLst/>
            <a:rect r="r" b="b" t="t" l="l"/>
            <a:pathLst>
              <a:path h="1911350" w="1758442">
                <a:moveTo>
                  <a:pt x="0" y="0"/>
                </a:moveTo>
                <a:lnTo>
                  <a:pt x="1758443" y="0"/>
                </a:lnTo>
                <a:lnTo>
                  <a:pt x="1758443" y="1911350"/>
                </a:lnTo>
                <a:lnTo>
                  <a:pt x="0" y="19113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186741" y="2659545"/>
            <a:ext cx="9797598" cy="996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884"/>
              </a:lnSpc>
              <a:spcBef>
                <a:spcPct val="0"/>
              </a:spcBef>
            </a:pPr>
            <a:r>
              <a:rPr lang="en-US" sz="6570">
                <a:solidFill>
                  <a:srgbClr val="FFFFFF"/>
                </a:solidFill>
                <a:latin typeface="Now Bold"/>
              </a:rPr>
              <a:t>PRÉSENTATION MECP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029651" y="3615486"/>
            <a:ext cx="6970182" cy="3785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23"/>
              </a:lnSpc>
            </a:pPr>
            <a:r>
              <a:rPr lang="en-US" sz="2190" spc="214">
                <a:solidFill>
                  <a:srgbClr val="F5FFF5"/>
                </a:solidFill>
                <a:latin typeface="DM Sans Medium"/>
              </a:rPr>
              <a:t>Microsoft Endpoint Configuration Manager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62450" y="4586174"/>
            <a:ext cx="11276647" cy="6867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61"/>
              </a:lnSpc>
              <a:spcBef>
                <a:spcPct val="0"/>
              </a:spcBef>
            </a:pPr>
            <a:r>
              <a:rPr lang="en-US" sz="2245" spc="-44">
                <a:solidFill>
                  <a:srgbClr val="349FF6"/>
                </a:solidFill>
                <a:latin typeface="DM Sans"/>
              </a:rPr>
              <a:t>Est </a:t>
            </a:r>
            <a:r>
              <a:rPr lang="en-US" sz="2245" spc="-44">
                <a:solidFill>
                  <a:srgbClr val="349FF6"/>
                </a:solidFill>
                <a:latin typeface="DM Sans"/>
              </a:rPr>
              <a:t>une suite complète de gestion des systèmes d'exploitation et de configurations, offrant des fonctionnalités bien au-delà du simple déploiement d'images.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62450" y="5863495"/>
            <a:ext cx="11637525" cy="49642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463156" indent="-231578" lvl="1">
              <a:lnSpc>
                <a:spcPts val="2638"/>
              </a:lnSpc>
              <a:spcBef>
                <a:spcPct val="0"/>
              </a:spcBef>
              <a:buFont typeface="Arial"/>
              <a:buChar char="•"/>
            </a:pPr>
            <a:r>
              <a:rPr lang="en-US" sz="2145" spc="-42">
                <a:solidFill>
                  <a:srgbClr val="FFFFFF"/>
                </a:solidFill>
                <a:latin typeface="DM Sans Bold"/>
              </a:rPr>
              <a:t>Gestion Complète et approfondis des Configurations</a:t>
            </a:r>
            <a:r>
              <a:rPr lang="en-US" sz="2145" spc="-42">
                <a:solidFill>
                  <a:srgbClr val="FFFFFF"/>
                </a:solidFill>
                <a:latin typeface="DM Sans"/>
              </a:rPr>
              <a:t> </a:t>
            </a:r>
          </a:p>
          <a:p>
            <a:pPr algn="ctr">
              <a:lnSpc>
                <a:spcPts val="2638"/>
              </a:lnSpc>
              <a:spcBef>
                <a:spcPct val="0"/>
              </a:spcBef>
            </a:pPr>
          </a:p>
          <a:p>
            <a:pPr algn="ctr">
              <a:lnSpc>
                <a:spcPts val="2638"/>
              </a:lnSpc>
              <a:spcBef>
                <a:spcPct val="0"/>
              </a:spcBef>
            </a:pPr>
          </a:p>
          <a:p>
            <a:pPr algn="ctr" marL="463156" indent="-231578" lvl="1">
              <a:lnSpc>
                <a:spcPts val="2638"/>
              </a:lnSpc>
              <a:spcBef>
                <a:spcPct val="0"/>
              </a:spcBef>
              <a:buFont typeface="Arial"/>
              <a:buChar char="•"/>
            </a:pPr>
            <a:r>
              <a:rPr lang="en-US" sz="2145" spc="-42">
                <a:solidFill>
                  <a:srgbClr val="FFFFFF"/>
                </a:solidFill>
                <a:latin typeface="DM Sans Bold"/>
              </a:rPr>
              <a:t>Gestion de parc plus volumineux supportés</a:t>
            </a:r>
          </a:p>
          <a:p>
            <a:pPr algn="ctr">
              <a:lnSpc>
                <a:spcPts val="2638"/>
              </a:lnSpc>
              <a:spcBef>
                <a:spcPct val="0"/>
              </a:spcBef>
            </a:pPr>
          </a:p>
          <a:p>
            <a:pPr algn="ctr">
              <a:lnSpc>
                <a:spcPts val="2638"/>
              </a:lnSpc>
              <a:spcBef>
                <a:spcPct val="0"/>
              </a:spcBef>
            </a:pPr>
          </a:p>
          <a:p>
            <a:pPr algn="ctr" marL="463156" indent="-231578" lvl="1">
              <a:lnSpc>
                <a:spcPts val="2638"/>
              </a:lnSpc>
              <a:spcBef>
                <a:spcPct val="0"/>
              </a:spcBef>
              <a:buFont typeface="Arial"/>
              <a:buChar char="•"/>
            </a:pPr>
            <a:r>
              <a:rPr lang="en-US" sz="2145" spc="-42">
                <a:solidFill>
                  <a:srgbClr val="FFFFFF"/>
                </a:solidFill>
                <a:latin typeface="DM Sans Bold"/>
              </a:rPr>
              <a:t>Adapté au grande entreprise (+~1000 Machines)</a:t>
            </a:r>
          </a:p>
          <a:p>
            <a:pPr algn="ctr">
              <a:lnSpc>
                <a:spcPts val="2638"/>
              </a:lnSpc>
              <a:spcBef>
                <a:spcPct val="0"/>
              </a:spcBef>
            </a:pPr>
          </a:p>
          <a:p>
            <a:pPr algn="ctr">
              <a:lnSpc>
                <a:spcPts val="2638"/>
              </a:lnSpc>
              <a:spcBef>
                <a:spcPct val="0"/>
              </a:spcBef>
            </a:pPr>
          </a:p>
          <a:p>
            <a:pPr algn="ctr" marL="463156" indent="-231578" lvl="1">
              <a:lnSpc>
                <a:spcPts val="2638"/>
              </a:lnSpc>
              <a:spcBef>
                <a:spcPct val="0"/>
              </a:spcBef>
              <a:buFont typeface="Arial"/>
              <a:buChar char="•"/>
            </a:pPr>
            <a:r>
              <a:rPr lang="en-US" sz="2145" spc="-42">
                <a:solidFill>
                  <a:srgbClr val="FFFFFF"/>
                </a:solidFill>
                <a:latin typeface="DM Sans Bold"/>
              </a:rPr>
              <a:t>Gérer de manière centralisée la configuration, les mises à jour et paramètres de sécurité de tous les appareils d‘un même parc informatique </a:t>
            </a:r>
          </a:p>
          <a:p>
            <a:pPr algn="ctr">
              <a:lnSpc>
                <a:spcPts val="2638"/>
              </a:lnSpc>
              <a:spcBef>
                <a:spcPct val="0"/>
              </a:spcBef>
            </a:pPr>
          </a:p>
          <a:p>
            <a:pPr algn="ctr">
              <a:lnSpc>
                <a:spcPts val="2638"/>
              </a:lnSpc>
              <a:spcBef>
                <a:spcPct val="0"/>
              </a:spcBef>
            </a:pPr>
          </a:p>
          <a:p>
            <a:pPr algn="ctr">
              <a:lnSpc>
                <a:spcPts val="2638"/>
              </a:lnSpc>
              <a:spcBef>
                <a:spcPct val="0"/>
              </a:spcBef>
            </a:pPr>
          </a:p>
          <a:p>
            <a:pPr algn="ctr">
              <a:lnSpc>
                <a:spcPts val="2392"/>
              </a:lnSpc>
              <a:spcBef>
                <a:spcPct val="0"/>
              </a:spcBef>
            </a:pPr>
            <a:r>
              <a:rPr lang="en-US" sz="1945" spc="-38">
                <a:solidFill>
                  <a:srgbClr val="FFFFFF"/>
                </a:solidFill>
                <a:latin typeface="DM Sans"/>
              </a:rPr>
              <a:t> 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331" t="-15932" r="0" b="-15932"/>
            </a:stretch>
          </a:blipFill>
        </p:spPr>
      </p:sp>
      <p:grpSp>
        <p:nvGrpSpPr>
          <p:cNvPr name="Group 3" id="3"/>
          <p:cNvGrpSpPr/>
          <p:nvPr/>
        </p:nvGrpSpPr>
        <p:grpSpPr>
          <a:xfrm rot="-10800000">
            <a:off x="1561936" y="757791"/>
            <a:ext cx="15164127" cy="8771418"/>
            <a:chOff x="0" y="0"/>
            <a:chExt cx="3993844" cy="231016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993844" cy="2310168"/>
            </a:xfrm>
            <a:custGeom>
              <a:avLst/>
              <a:gdLst/>
              <a:ahLst/>
              <a:cxnLst/>
              <a:rect r="r" b="b" t="t" l="l"/>
              <a:pathLst>
                <a:path h="2310168" w="3993844">
                  <a:moveTo>
                    <a:pt x="0" y="0"/>
                  </a:moveTo>
                  <a:lnTo>
                    <a:pt x="3993844" y="0"/>
                  </a:lnTo>
                  <a:lnTo>
                    <a:pt x="3993844" y="2310168"/>
                  </a:lnTo>
                  <a:lnTo>
                    <a:pt x="0" y="2310168"/>
                  </a:lnTo>
                  <a:close/>
                </a:path>
              </a:pathLst>
            </a:custGeom>
            <a:gradFill rotWithShape="true">
              <a:gsLst>
                <a:gs pos="0">
                  <a:srgbClr val="2C3240">
                    <a:alpha val="100000"/>
                  </a:srgbClr>
                </a:gs>
                <a:gs pos="50000">
                  <a:srgbClr val="2C3240">
                    <a:alpha val="85500"/>
                  </a:srgbClr>
                </a:gs>
                <a:gs pos="100000">
                  <a:srgbClr val="2C3240">
                    <a:alpha val="77000"/>
                  </a:srgbClr>
                </a:gs>
              </a:gsLst>
              <a:lin ang="5400000"/>
            </a:gradFill>
          </p:spPr>
        </p:sp>
        <p:sp>
          <p:nvSpPr>
            <p:cNvPr name="TextBox 5" id="5"/>
            <p:cNvSpPr txBox="true"/>
            <p:nvPr/>
          </p:nvSpPr>
          <p:spPr>
            <a:xfrm>
              <a:off x="0" y="-76200"/>
              <a:ext cx="3993844" cy="238636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4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4529247" y="867820"/>
            <a:ext cx="1798672" cy="1884092"/>
          </a:xfrm>
          <a:custGeom>
            <a:avLst/>
            <a:gdLst/>
            <a:ahLst/>
            <a:cxnLst/>
            <a:rect r="r" b="b" t="t" l="l"/>
            <a:pathLst>
              <a:path h="1884092" w="1798672">
                <a:moveTo>
                  <a:pt x="0" y="0"/>
                </a:moveTo>
                <a:lnTo>
                  <a:pt x="1798672" y="0"/>
                </a:lnTo>
                <a:lnTo>
                  <a:pt x="1798672" y="1884091"/>
                </a:lnTo>
                <a:lnTo>
                  <a:pt x="0" y="18840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883" r="0" b="-1883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971928" y="1012782"/>
            <a:ext cx="1672419" cy="1672419"/>
          </a:xfrm>
          <a:custGeom>
            <a:avLst/>
            <a:gdLst/>
            <a:ahLst/>
            <a:cxnLst/>
            <a:rect r="r" b="b" t="t" l="l"/>
            <a:pathLst>
              <a:path h="1672419" w="1672419">
                <a:moveTo>
                  <a:pt x="0" y="0"/>
                </a:moveTo>
                <a:lnTo>
                  <a:pt x="1672419" y="0"/>
                </a:lnTo>
                <a:lnTo>
                  <a:pt x="1672419" y="1672419"/>
                </a:lnTo>
                <a:lnTo>
                  <a:pt x="0" y="16724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403391" y="1539429"/>
            <a:ext cx="9720605" cy="6180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850"/>
              </a:lnSpc>
              <a:spcBef>
                <a:spcPct val="0"/>
              </a:spcBef>
            </a:pPr>
            <a:r>
              <a:rPr lang="en-US" sz="4042">
                <a:solidFill>
                  <a:srgbClr val="FFFFFF"/>
                </a:solidFill>
                <a:latin typeface="Now Bold"/>
              </a:rPr>
              <a:t>COMPARAISON DES 2 OUTILS 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7325756" y="2751911"/>
            <a:ext cx="4209689" cy="5831114"/>
            <a:chOff x="0" y="0"/>
            <a:chExt cx="5612919" cy="7774818"/>
          </a:xfrm>
        </p:grpSpPr>
        <p:grpSp>
          <p:nvGrpSpPr>
            <p:cNvPr name="Group 10" id="10"/>
            <p:cNvGrpSpPr/>
            <p:nvPr/>
          </p:nvGrpSpPr>
          <p:grpSpPr>
            <a:xfrm rot="0">
              <a:off x="1057765" y="1291224"/>
              <a:ext cx="4555154" cy="1296719"/>
              <a:chOff x="0" y="0"/>
              <a:chExt cx="2565722" cy="730386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2565722" cy="730386"/>
              </a:xfrm>
              <a:custGeom>
                <a:avLst/>
                <a:gdLst/>
                <a:ahLst/>
                <a:cxnLst/>
                <a:rect r="r" b="b" t="t" l="l"/>
                <a:pathLst>
                  <a:path h="730386" w="2565722">
                    <a:moveTo>
                      <a:pt x="0" y="0"/>
                    </a:moveTo>
                    <a:lnTo>
                      <a:pt x="2362522" y="0"/>
                    </a:lnTo>
                    <a:lnTo>
                      <a:pt x="2565722" y="365193"/>
                    </a:lnTo>
                    <a:lnTo>
                      <a:pt x="2362522" y="730386"/>
                    </a:lnTo>
                    <a:lnTo>
                      <a:pt x="0" y="730386"/>
                    </a:lnTo>
                    <a:lnTo>
                      <a:pt x="203200" y="3651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45DA0"/>
              </a:solid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177800" y="-38100"/>
                <a:ext cx="2311722" cy="76848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05"/>
                  </a:lnSpc>
                </a:pPr>
              </a:p>
            </p:txBody>
          </p:sp>
        </p:grpSp>
        <p:grpSp>
          <p:nvGrpSpPr>
            <p:cNvPr name="Group 13" id="13"/>
            <p:cNvGrpSpPr/>
            <p:nvPr/>
          </p:nvGrpSpPr>
          <p:grpSpPr>
            <a:xfrm rot="-10800000">
              <a:off x="0" y="2587943"/>
              <a:ext cx="4555154" cy="1296719"/>
              <a:chOff x="0" y="0"/>
              <a:chExt cx="2565722" cy="730386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2565722" cy="730386"/>
              </a:xfrm>
              <a:custGeom>
                <a:avLst/>
                <a:gdLst/>
                <a:ahLst/>
                <a:cxnLst/>
                <a:rect r="r" b="b" t="t" l="l"/>
                <a:pathLst>
                  <a:path h="730386" w="2565722">
                    <a:moveTo>
                      <a:pt x="0" y="0"/>
                    </a:moveTo>
                    <a:lnTo>
                      <a:pt x="2362522" y="0"/>
                    </a:lnTo>
                    <a:lnTo>
                      <a:pt x="2565722" y="365193"/>
                    </a:lnTo>
                    <a:lnTo>
                      <a:pt x="2362522" y="730386"/>
                    </a:lnTo>
                    <a:lnTo>
                      <a:pt x="0" y="730386"/>
                    </a:lnTo>
                    <a:lnTo>
                      <a:pt x="203200" y="3651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1C9"/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177800" y="-38100"/>
                <a:ext cx="2311722" cy="76848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05"/>
                  </a:lnSpc>
                </a:pPr>
              </a:p>
            </p:txBody>
          </p:sp>
        </p:grpSp>
        <p:grpSp>
          <p:nvGrpSpPr>
            <p:cNvPr name="Group 16" id="16"/>
            <p:cNvGrpSpPr/>
            <p:nvPr/>
          </p:nvGrpSpPr>
          <p:grpSpPr>
            <a:xfrm rot="0">
              <a:off x="1057765" y="3884662"/>
              <a:ext cx="4555154" cy="1296719"/>
              <a:chOff x="0" y="0"/>
              <a:chExt cx="2565722" cy="730386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2565722" cy="730386"/>
              </a:xfrm>
              <a:custGeom>
                <a:avLst/>
                <a:gdLst/>
                <a:ahLst/>
                <a:cxnLst/>
                <a:rect r="r" b="b" t="t" l="l"/>
                <a:pathLst>
                  <a:path h="730386" w="2565722">
                    <a:moveTo>
                      <a:pt x="0" y="0"/>
                    </a:moveTo>
                    <a:lnTo>
                      <a:pt x="2362522" y="0"/>
                    </a:lnTo>
                    <a:lnTo>
                      <a:pt x="2565722" y="365193"/>
                    </a:lnTo>
                    <a:lnTo>
                      <a:pt x="2362522" y="730386"/>
                    </a:lnTo>
                    <a:lnTo>
                      <a:pt x="0" y="730386"/>
                    </a:lnTo>
                    <a:lnTo>
                      <a:pt x="203200" y="3651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EFF"/>
              </a:solidFill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177800" y="-38100"/>
                <a:ext cx="2311722" cy="76848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05"/>
                  </a:lnSpc>
                </a:pPr>
              </a:p>
            </p:txBody>
          </p:sp>
        </p:grpSp>
        <p:grpSp>
          <p:nvGrpSpPr>
            <p:cNvPr name="Group 19" id="19"/>
            <p:cNvGrpSpPr/>
            <p:nvPr/>
          </p:nvGrpSpPr>
          <p:grpSpPr>
            <a:xfrm rot="-10800000">
              <a:off x="55252" y="5181381"/>
              <a:ext cx="4555154" cy="1296719"/>
              <a:chOff x="0" y="0"/>
              <a:chExt cx="2565722" cy="730386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2565722" cy="730386"/>
              </a:xfrm>
              <a:custGeom>
                <a:avLst/>
                <a:gdLst/>
                <a:ahLst/>
                <a:cxnLst/>
                <a:rect r="r" b="b" t="t" l="l"/>
                <a:pathLst>
                  <a:path h="730386" w="2565722">
                    <a:moveTo>
                      <a:pt x="0" y="0"/>
                    </a:moveTo>
                    <a:lnTo>
                      <a:pt x="2362522" y="0"/>
                    </a:lnTo>
                    <a:lnTo>
                      <a:pt x="2565722" y="365193"/>
                    </a:lnTo>
                    <a:lnTo>
                      <a:pt x="2362522" y="730386"/>
                    </a:lnTo>
                    <a:lnTo>
                      <a:pt x="0" y="730386"/>
                    </a:lnTo>
                    <a:lnTo>
                      <a:pt x="203200" y="3651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BD1FB"/>
              </a:solidFill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177800" y="-38100"/>
                <a:ext cx="2311722" cy="76848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05"/>
                  </a:lnSpc>
                </a:pPr>
              </a:p>
            </p:txBody>
          </p:sp>
        </p:grpSp>
        <p:grpSp>
          <p:nvGrpSpPr>
            <p:cNvPr name="Group 22" id="22"/>
            <p:cNvGrpSpPr/>
            <p:nvPr/>
          </p:nvGrpSpPr>
          <p:grpSpPr>
            <a:xfrm rot="0">
              <a:off x="1057765" y="6478100"/>
              <a:ext cx="4555154" cy="1296719"/>
              <a:chOff x="0" y="0"/>
              <a:chExt cx="2565722" cy="730386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2565722" cy="730386"/>
              </a:xfrm>
              <a:custGeom>
                <a:avLst/>
                <a:gdLst/>
                <a:ahLst/>
                <a:cxnLst/>
                <a:rect r="r" b="b" t="t" l="l"/>
                <a:pathLst>
                  <a:path h="730386" w="2565722">
                    <a:moveTo>
                      <a:pt x="0" y="0"/>
                    </a:moveTo>
                    <a:lnTo>
                      <a:pt x="2362522" y="0"/>
                    </a:lnTo>
                    <a:lnTo>
                      <a:pt x="2565722" y="365193"/>
                    </a:lnTo>
                    <a:lnTo>
                      <a:pt x="2362522" y="730386"/>
                    </a:lnTo>
                    <a:lnTo>
                      <a:pt x="0" y="730386"/>
                    </a:lnTo>
                    <a:lnTo>
                      <a:pt x="203200" y="3651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FF4FF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177800" y="-38100"/>
                <a:ext cx="2311722" cy="76848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05"/>
                  </a:lnSpc>
                </a:pPr>
              </a:p>
            </p:txBody>
          </p:sp>
        </p:grpSp>
        <p:grpSp>
          <p:nvGrpSpPr>
            <p:cNvPr name="Group 25" id="25"/>
            <p:cNvGrpSpPr/>
            <p:nvPr/>
          </p:nvGrpSpPr>
          <p:grpSpPr>
            <a:xfrm rot="-10800000">
              <a:off x="0" y="0"/>
              <a:ext cx="4555154" cy="1296719"/>
              <a:chOff x="0" y="0"/>
              <a:chExt cx="2565722" cy="730386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2565722" cy="730386"/>
              </a:xfrm>
              <a:custGeom>
                <a:avLst/>
                <a:gdLst/>
                <a:ahLst/>
                <a:cxnLst/>
                <a:rect r="r" b="b" t="t" l="l"/>
                <a:pathLst>
                  <a:path h="730386" w="2565722">
                    <a:moveTo>
                      <a:pt x="0" y="0"/>
                    </a:moveTo>
                    <a:lnTo>
                      <a:pt x="2362522" y="0"/>
                    </a:lnTo>
                    <a:lnTo>
                      <a:pt x="2565722" y="365193"/>
                    </a:lnTo>
                    <a:lnTo>
                      <a:pt x="2362522" y="730386"/>
                    </a:lnTo>
                    <a:lnTo>
                      <a:pt x="0" y="730386"/>
                    </a:lnTo>
                    <a:lnTo>
                      <a:pt x="203200" y="3651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EB2E3"/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177800" y="-38100"/>
                <a:ext cx="2311722" cy="76848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05"/>
                  </a:lnSpc>
                </a:pPr>
              </a:p>
            </p:txBody>
          </p:sp>
        </p:grpSp>
      </p:grpSp>
      <p:sp>
        <p:nvSpPr>
          <p:cNvPr name="TextBox 28" id="28"/>
          <p:cNvSpPr txBox="true"/>
          <p:nvPr/>
        </p:nvSpPr>
        <p:spPr>
          <a:xfrm rot="0">
            <a:off x="7547213" y="4922121"/>
            <a:ext cx="3131133" cy="4865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80"/>
              </a:lnSpc>
              <a:spcBef>
                <a:spcPct val="0"/>
              </a:spcBef>
            </a:pPr>
            <a:r>
              <a:rPr lang="en-US" sz="2884">
                <a:solidFill>
                  <a:srgbClr val="051D40"/>
                </a:solidFill>
                <a:latin typeface="DM Sans Bold"/>
              </a:rPr>
              <a:t>Spécialisation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8706484" y="3920983"/>
            <a:ext cx="2253591" cy="4865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80"/>
              </a:lnSpc>
              <a:spcBef>
                <a:spcPct val="0"/>
              </a:spcBef>
            </a:pPr>
            <a:r>
              <a:rPr lang="en-US" sz="2884">
                <a:solidFill>
                  <a:srgbClr val="051D40"/>
                </a:solidFill>
                <a:latin typeface="DM Sans Bold"/>
              </a:rPr>
              <a:t>Complexité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8540947" y="5876433"/>
            <a:ext cx="2760523" cy="4865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80"/>
              </a:lnSpc>
              <a:spcBef>
                <a:spcPct val="0"/>
              </a:spcBef>
            </a:pPr>
            <a:r>
              <a:rPr lang="en-US" sz="2884">
                <a:solidFill>
                  <a:srgbClr val="051D40"/>
                </a:solidFill>
                <a:latin typeface="DM Sans Bold"/>
              </a:rPr>
              <a:t>Polyvalence 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7771308" y="6651107"/>
            <a:ext cx="2682945" cy="909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676"/>
              </a:lnSpc>
              <a:spcBef>
                <a:spcPct val="0"/>
              </a:spcBef>
            </a:pPr>
            <a:r>
              <a:rPr lang="en-US" sz="2664">
                <a:solidFill>
                  <a:srgbClr val="051D40"/>
                </a:solidFill>
                <a:latin typeface="DM Sans Bold"/>
              </a:rPr>
              <a:t>Configuration minimale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8535786" y="7846537"/>
            <a:ext cx="2594986" cy="4347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656"/>
              </a:lnSpc>
              <a:spcBef>
                <a:spcPct val="0"/>
              </a:spcBef>
            </a:pPr>
            <a:r>
              <a:rPr lang="en-US" sz="2649">
                <a:solidFill>
                  <a:srgbClr val="051D40"/>
                </a:solidFill>
                <a:latin typeface="DM Sans Bold"/>
              </a:rPr>
              <a:t>Mise en place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1703859" y="7644476"/>
            <a:ext cx="3153835" cy="13771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2229"/>
              </a:lnSpc>
            </a:pPr>
            <a:r>
              <a:rPr lang="en-US" sz="1769">
                <a:solidFill>
                  <a:srgbClr val="FFFFFF"/>
                </a:solidFill>
                <a:latin typeface="DM Sans"/>
              </a:rPr>
              <a:t>Demande une planification plus longues et approfondie en raison de ses fonctionnalités plus étendues (prévoir 3 mois). 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3968733" y="6679682"/>
            <a:ext cx="3278979" cy="881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2355"/>
              </a:lnSpc>
            </a:pPr>
            <a:r>
              <a:rPr lang="en-US" sz="1869">
                <a:solidFill>
                  <a:srgbClr val="FFFFFF"/>
                </a:solidFill>
                <a:latin typeface="DM Sans"/>
              </a:rPr>
              <a:t>Nécessite une configuration minimale pour des déploiements de masse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1611645" y="5588265"/>
            <a:ext cx="3246049" cy="11009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2229"/>
              </a:lnSpc>
            </a:pPr>
            <a:r>
              <a:rPr lang="en-US" sz="1769">
                <a:solidFill>
                  <a:srgbClr val="FFFFFF"/>
                </a:solidFill>
                <a:latin typeface="DM Sans"/>
              </a:rPr>
              <a:t>Offre une polyvalence étendue en couvrant divers aspects de la gestion des systèmes et des configurations de mise à jours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3780082" y="4438448"/>
            <a:ext cx="3373305" cy="15014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2446"/>
              </a:lnSpc>
            </a:pPr>
            <a:r>
              <a:rPr lang="en-US" sz="1941">
                <a:solidFill>
                  <a:srgbClr val="FFFFFF"/>
                </a:solidFill>
                <a:latin typeface="DM Sans"/>
              </a:rPr>
              <a:t>Reste spécialisé dans le déploiement d'images système. Adapté pour les petite et moyennes entreprises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3780082" y="2828088"/>
            <a:ext cx="3467630" cy="881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2355"/>
              </a:lnSpc>
            </a:pPr>
            <a:r>
              <a:rPr lang="en-US" sz="1869">
                <a:solidFill>
                  <a:srgbClr val="FFFFFF"/>
                </a:solidFill>
                <a:latin typeface="DM Sans"/>
              </a:rPr>
              <a:t>Se démarque par sa simplicité, idéale pour des déploiements rapides et légers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1535445" y="3723036"/>
            <a:ext cx="4567242" cy="11004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2202"/>
              </a:lnSpc>
            </a:pPr>
            <a:r>
              <a:rPr lang="en-US" sz="1747">
                <a:solidFill>
                  <a:srgbClr val="FFFFFF"/>
                </a:solidFill>
                <a:latin typeface="DM Sans"/>
              </a:rPr>
              <a:t>Une complexité qui peut être perçue comme un avantage dans des grandes entreprises nécessitant une gestion globale des configurations (+~1000 Machines). 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7627055" y="2989498"/>
            <a:ext cx="2745282" cy="4775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43"/>
              </a:lnSpc>
              <a:spcBef>
                <a:spcPct val="0"/>
              </a:spcBef>
            </a:pPr>
            <a:r>
              <a:rPr lang="en-US" sz="2857">
                <a:solidFill>
                  <a:srgbClr val="051D40"/>
                </a:solidFill>
                <a:latin typeface="DM Sans Bold"/>
              </a:rPr>
              <a:t>Simplicité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370579" y="8681227"/>
            <a:ext cx="12629875" cy="577073"/>
          </a:xfrm>
          <a:custGeom>
            <a:avLst/>
            <a:gdLst/>
            <a:ahLst/>
            <a:cxnLst/>
            <a:rect r="r" b="b" t="t" l="l"/>
            <a:pathLst>
              <a:path h="577073" w="12629875">
                <a:moveTo>
                  <a:pt x="0" y="0"/>
                </a:moveTo>
                <a:lnTo>
                  <a:pt x="12629876" y="0"/>
                </a:lnTo>
                <a:lnTo>
                  <a:pt x="12629876" y="577073"/>
                </a:lnTo>
                <a:lnTo>
                  <a:pt x="0" y="5770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82613" r="0" b="-4963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702739" y="2252470"/>
            <a:ext cx="11544976" cy="6568953"/>
            <a:chOff x="0" y="0"/>
            <a:chExt cx="3040652" cy="173009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040652" cy="1730095"/>
            </a:xfrm>
            <a:custGeom>
              <a:avLst/>
              <a:gdLst/>
              <a:ahLst/>
              <a:cxnLst/>
              <a:rect r="r" b="b" t="t" l="l"/>
              <a:pathLst>
                <a:path h="1730095" w="3040652">
                  <a:moveTo>
                    <a:pt x="8047" y="0"/>
                  </a:moveTo>
                  <a:lnTo>
                    <a:pt x="3032605" y="0"/>
                  </a:lnTo>
                  <a:cubicBezTo>
                    <a:pt x="3034739" y="0"/>
                    <a:pt x="3036786" y="848"/>
                    <a:pt x="3038295" y="2357"/>
                  </a:cubicBezTo>
                  <a:cubicBezTo>
                    <a:pt x="3039804" y="3866"/>
                    <a:pt x="3040652" y="5913"/>
                    <a:pt x="3040652" y="8047"/>
                  </a:cubicBezTo>
                  <a:lnTo>
                    <a:pt x="3040652" y="1722048"/>
                  </a:lnTo>
                  <a:cubicBezTo>
                    <a:pt x="3040652" y="1724182"/>
                    <a:pt x="3039804" y="1726229"/>
                    <a:pt x="3038295" y="1727738"/>
                  </a:cubicBezTo>
                  <a:cubicBezTo>
                    <a:pt x="3036786" y="1729247"/>
                    <a:pt x="3034739" y="1730095"/>
                    <a:pt x="3032605" y="1730095"/>
                  </a:cubicBezTo>
                  <a:lnTo>
                    <a:pt x="8047" y="1730095"/>
                  </a:lnTo>
                  <a:cubicBezTo>
                    <a:pt x="5913" y="1730095"/>
                    <a:pt x="3866" y="1729247"/>
                    <a:pt x="2357" y="1727738"/>
                  </a:cubicBezTo>
                  <a:cubicBezTo>
                    <a:pt x="848" y="1726229"/>
                    <a:pt x="0" y="1724182"/>
                    <a:pt x="0" y="1722048"/>
                  </a:cubicBezTo>
                  <a:lnTo>
                    <a:pt x="0" y="8047"/>
                  </a:lnTo>
                  <a:cubicBezTo>
                    <a:pt x="0" y="5913"/>
                    <a:pt x="848" y="3866"/>
                    <a:pt x="2357" y="2357"/>
                  </a:cubicBezTo>
                  <a:cubicBezTo>
                    <a:pt x="3866" y="848"/>
                    <a:pt x="5913" y="0"/>
                    <a:pt x="8047" y="0"/>
                  </a:cubicBezTo>
                  <a:close/>
                </a:path>
              </a:pathLst>
            </a:custGeom>
            <a:solidFill>
              <a:srgbClr val="00569E"/>
            </a:solidFill>
            <a:ln cap="sq">
              <a:noFill/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3040652" cy="17586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59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8437399" y="-505515"/>
            <a:ext cx="1652680" cy="2314575"/>
            <a:chOff x="0" y="0"/>
            <a:chExt cx="435274" cy="6096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35274" cy="609600"/>
            </a:xfrm>
            <a:custGeom>
              <a:avLst/>
              <a:gdLst/>
              <a:ahLst/>
              <a:cxnLst/>
              <a:rect r="r" b="b" t="t" l="l"/>
              <a:pathLst>
                <a:path h="609600" w="435274">
                  <a:moveTo>
                    <a:pt x="203200" y="0"/>
                  </a:moveTo>
                  <a:lnTo>
                    <a:pt x="435274" y="0"/>
                  </a:lnTo>
                  <a:lnTo>
                    <a:pt x="232074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00569E">
                    <a:alpha val="100000"/>
                  </a:srgbClr>
                </a:gs>
                <a:gs pos="100000">
                  <a:srgbClr val="00B5F8">
                    <a:alpha val="100000"/>
                  </a:srgbClr>
                </a:gs>
              </a:gsLst>
              <a:path path="circle">
                <a:fillToRect l="0" r="100000" t="0" b="100000"/>
              </a:path>
              <a:tileRect r="0" l="-100000" b="0" t="-100000"/>
            </a:gradFill>
          </p:spPr>
        </p:sp>
        <p:sp>
          <p:nvSpPr>
            <p:cNvPr name="TextBox 8" id="8"/>
            <p:cNvSpPr txBox="true"/>
            <p:nvPr/>
          </p:nvSpPr>
          <p:spPr>
            <a:xfrm>
              <a:off x="101600" y="-76200"/>
              <a:ext cx="232074" cy="6858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4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-1361146" y="-482392"/>
            <a:ext cx="10589798" cy="2314575"/>
            <a:chOff x="0" y="0"/>
            <a:chExt cx="2789082" cy="6096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789082" cy="609600"/>
            </a:xfrm>
            <a:custGeom>
              <a:avLst/>
              <a:gdLst/>
              <a:ahLst/>
              <a:cxnLst/>
              <a:rect r="r" b="b" t="t" l="l"/>
              <a:pathLst>
                <a:path h="609600" w="2789082">
                  <a:moveTo>
                    <a:pt x="203200" y="0"/>
                  </a:moveTo>
                  <a:lnTo>
                    <a:pt x="2789082" y="0"/>
                  </a:lnTo>
                  <a:lnTo>
                    <a:pt x="2585882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00569E">
                    <a:alpha val="100000"/>
                  </a:srgbClr>
                </a:gs>
                <a:gs pos="100000">
                  <a:srgbClr val="00B5F8">
                    <a:alpha val="100000"/>
                  </a:srgbClr>
                </a:gs>
              </a:gsLst>
              <a:path path="circle">
                <a:fillToRect l="0" r="100000" t="0" b="100000"/>
              </a:path>
              <a:tileRect r="0" l="-100000" b="0" t="-100000"/>
            </a:gradFill>
          </p:spPr>
        </p:sp>
        <p:sp>
          <p:nvSpPr>
            <p:cNvPr name="TextBox 11" id="11"/>
            <p:cNvSpPr txBox="true"/>
            <p:nvPr/>
          </p:nvSpPr>
          <p:spPr>
            <a:xfrm>
              <a:off x="101600" y="-76200"/>
              <a:ext cx="2585882" cy="6858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4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9556745" y="-9566"/>
            <a:ext cx="1066666" cy="1493864"/>
            <a:chOff x="0" y="0"/>
            <a:chExt cx="435274" cy="6096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435274" cy="609600"/>
            </a:xfrm>
            <a:custGeom>
              <a:avLst/>
              <a:gdLst/>
              <a:ahLst/>
              <a:cxnLst/>
              <a:rect r="r" b="b" t="t" l="l"/>
              <a:pathLst>
                <a:path h="609600" w="435274">
                  <a:moveTo>
                    <a:pt x="203200" y="0"/>
                  </a:moveTo>
                  <a:lnTo>
                    <a:pt x="435274" y="0"/>
                  </a:lnTo>
                  <a:lnTo>
                    <a:pt x="232074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00569E">
                    <a:alpha val="100000"/>
                  </a:srgbClr>
                </a:gs>
                <a:gs pos="100000">
                  <a:srgbClr val="00B5F8">
                    <a:alpha val="100000"/>
                  </a:srgbClr>
                </a:gs>
              </a:gsLst>
              <a:path path="circle">
                <a:fillToRect l="0" r="100000" t="0" b="100000"/>
              </a:path>
              <a:tileRect r="0" l="-100000" b="0" t="-100000"/>
            </a:gradFill>
          </p:spPr>
        </p:sp>
        <p:sp>
          <p:nvSpPr>
            <p:cNvPr name="TextBox 14" id="14"/>
            <p:cNvSpPr txBox="true"/>
            <p:nvPr/>
          </p:nvSpPr>
          <p:spPr>
            <a:xfrm>
              <a:off x="101600" y="-76200"/>
              <a:ext cx="232074" cy="6858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49"/>
                </a:lnSpc>
              </a:pPr>
            </a:p>
          </p:txBody>
        </p:sp>
      </p:grpSp>
      <p:graphicFrame>
        <p:nvGraphicFramePr>
          <p:cNvPr name="Table 15" id="15"/>
          <p:cNvGraphicFramePr>
            <a:graphicFrameLocks noGrp="true"/>
          </p:cNvGraphicFramePr>
          <p:nvPr/>
        </p:nvGraphicFramePr>
        <p:xfrm>
          <a:off x="4191976" y="2428408"/>
          <a:ext cx="10729538" cy="6217078"/>
        </p:xfrm>
        <a:graphic>
          <a:graphicData uri="http://schemas.openxmlformats.org/drawingml/2006/table">
            <a:tbl>
              <a:tblPr/>
              <a:tblGrid>
                <a:gridCol w="2682384"/>
                <a:gridCol w="2682384"/>
                <a:gridCol w="2682384"/>
                <a:gridCol w="2682384"/>
              </a:tblGrid>
              <a:tr h="1554269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DM Sans Bold"/>
                        </a:rPr>
                        <a:t>Applications et logiciels 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AC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DM Sans Bold"/>
                        </a:rPr>
                        <a:t>Nombre d’utilisateurs 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AC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DM Sans Bold"/>
                        </a:rPr>
                        <a:t>Couts HT 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AC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DM Sans Bold"/>
                        </a:rPr>
                        <a:t>Couts totaux 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ACFF"/>
                    </a:solidFill>
                  </a:tcPr>
                </a:tc>
              </a:tr>
              <a:tr h="1554269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DM Sans"/>
                        </a:rPr>
                        <a:t>Microsoft 365 Business Standard 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DM Sans"/>
                        </a:rPr>
                        <a:t>190 licences 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DM Sans"/>
                        </a:rPr>
                        <a:t>9,80 € HT utilisateur/mois 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DM Sans"/>
                        </a:rPr>
                        <a:t>1 176€ HT/ Mois 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</a:tr>
              <a:tr h="1554269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DM Sans"/>
                        </a:rPr>
                        <a:t>WDS 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DM Sans"/>
                        </a:rPr>
                        <a:t>Aucune licence 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DM Sans"/>
                        </a:rPr>
                        <a:t>0€ (sans compter prix du serveur de gestion) 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DM Sans"/>
                        </a:rPr>
                        <a:t>0€ 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</a:tr>
              <a:tr h="1554269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DM Sans"/>
                        </a:rPr>
                        <a:t>MECP Déploiement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DM Sans"/>
                        </a:rPr>
                        <a:t>1 License pour la console 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DM Sans"/>
                        </a:rPr>
                        <a:t>1323€ HT 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DM Sans"/>
                        </a:rPr>
                        <a:t>1323€ HT 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</a:tr>
            </a:tbl>
          </a:graphicData>
        </a:graphic>
      </p:graphicFrame>
      <p:sp>
        <p:nvSpPr>
          <p:cNvPr name="TextBox 16" id="16"/>
          <p:cNvSpPr txBox="true"/>
          <p:nvPr/>
        </p:nvSpPr>
        <p:spPr>
          <a:xfrm rot="0">
            <a:off x="-587482" y="265321"/>
            <a:ext cx="6848927" cy="809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266"/>
              </a:lnSpc>
              <a:spcBef>
                <a:spcPct val="0"/>
              </a:spcBef>
            </a:pPr>
            <a:r>
              <a:rPr lang="en-US" sz="5222">
                <a:solidFill>
                  <a:srgbClr val="FFFFFF"/>
                </a:solidFill>
                <a:latin typeface="Now Bold"/>
              </a:rPr>
              <a:t>LES COÛTS 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02724" y="962025"/>
            <a:ext cx="5000030" cy="4317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627"/>
              </a:lnSpc>
              <a:spcBef>
                <a:spcPct val="0"/>
              </a:spcBef>
            </a:pPr>
            <a:r>
              <a:rPr lang="en-US" sz="2418" spc="-60">
                <a:solidFill>
                  <a:srgbClr val="FFFFFF"/>
                </a:solidFill>
                <a:latin typeface="Canva Sans"/>
              </a:rPr>
              <a:t>Coûts des Applications et logiciels : 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-10800000">
            <a:off x="15880648" y="7341827"/>
            <a:ext cx="3412067" cy="2959192"/>
          </a:xfrm>
          <a:custGeom>
            <a:avLst/>
            <a:gdLst/>
            <a:ahLst/>
            <a:cxnLst/>
            <a:rect r="r" b="b" t="t" l="l"/>
            <a:pathLst>
              <a:path h="2959192" w="3412067">
                <a:moveTo>
                  <a:pt x="0" y="0"/>
                </a:moveTo>
                <a:lnTo>
                  <a:pt x="3412067" y="0"/>
                </a:lnTo>
                <a:lnTo>
                  <a:pt x="3412067" y="2959193"/>
                </a:lnTo>
                <a:lnTo>
                  <a:pt x="0" y="29591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10800000">
            <a:off x="-4886510" y="4937001"/>
            <a:ext cx="7050727" cy="6114903"/>
          </a:xfrm>
          <a:custGeom>
            <a:avLst/>
            <a:gdLst/>
            <a:ahLst/>
            <a:cxnLst/>
            <a:rect r="r" b="b" t="t" l="l"/>
            <a:pathLst>
              <a:path h="6114903" w="7050727">
                <a:moveTo>
                  <a:pt x="0" y="0"/>
                </a:moveTo>
                <a:lnTo>
                  <a:pt x="7050727" y="0"/>
                </a:lnTo>
                <a:lnTo>
                  <a:pt x="7050727" y="6114903"/>
                </a:lnTo>
                <a:lnTo>
                  <a:pt x="0" y="61149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1405168" y="-6408473"/>
            <a:ext cx="9454273" cy="8199433"/>
          </a:xfrm>
          <a:custGeom>
            <a:avLst/>
            <a:gdLst/>
            <a:ahLst/>
            <a:cxnLst/>
            <a:rect r="r" b="b" t="t" l="l"/>
            <a:pathLst>
              <a:path h="8199433" w="9454273">
                <a:moveTo>
                  <a:pt x="0" y="0"/>
                </a:moveTo>
                <a:lnTo>
                  <a:pt x="9454273" y="0"/>
                </a:lnTo>
                <a:lnTo>
                  <a:pt x="9454273" y="8199433"/>
                </a:lnTo>
                <a:lnTo>
                  <a:pt x="0" y="81994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DAF6uciOcHw</dc:identifier>
  <dcterms:modified xsi:type="dcterms:W3CDTF">2011-08-01T06:04:30Z</dcterms:modified>
  <cp:revision>1</cp:revision>
  <dc:title>Présentation ASSURMER AP3</dc:title>
</cp:coreProperties>
</file>